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6858000" cx="12192000"/>
  <p:notesSz cx="6858000" cy="9144000"/>
  <p:embeddedFontLst>
    <p:embeddedFont>
      <p:font typeface="Roboto"/>
      <p:regular r:id="rId7"/>
      <p:bold r:id="rId8"/>
      <p:italic r:id="rId9"/>
      <p:boldItalic r:id="rId10"/>
    </p:embeddedFont>
    <p:embeddedFont>
      <p:font typeface="Arial Black"/>
      <p:regular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12" roundtripDataSignature="AMtx7mg1byJvUfdULo9h5/gJ5ywImkp9Q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ArialBlack-regular.fntdata"/><Relationship Id="rId10" Type="http://schemas.openxmlformats.org/officeDocument/2006/relationships/font" Target="fonts/Roboto-boldItalic.fntdata"/><Relationship Id="rId12" Type="http://customschemas.google.com/relationships/presentationmetadata" Target="metadata"/><Relationship Id="rId9"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Roboto-regular.fntdata"/><Relationship Id="rId8" Type="http://schemas.openxmlformats.org/officeDocument/2006/relationships/font" Target="fonts/Robot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fr-F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5" name="Google Shape;75;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3 Timeline">
  <p:cSld name="6.3 Timeline">
    <p:spTree>
      <p:nvGrpSpPr>
        <p:cNvPr id="15" name="Shape 15"/>
        <p:cNvGrpSpPr/>
        <p:nvPr/>
      </p:nvGrpSpPr>
      <p:grpSpPr>
        <a:xfrm>
          <a:off x="0" y="0"/>
          <a:ext cx="0" cy="0"/>
          <a:chOff x="0" y="0"/>
          <a:chExt cx="0" cy="0"/>
        </a:xfrm>
      </p:grpSpPr>
      <p:sp>
        <p:nvSpPr>
          <p:cNvPr id="16" name="Google Shape;16;p54"/>
          <p:cNvSpPr/>
          <p:nvPr/>
        </p:nvSpPr>
        <p:spPr>
          <a:xfrm>
            <a:off x="0" y="-3346"/>
            <a:ext cx="4417454" cy="6858000"/>
          </a:xfrm>
          <a:prstGeom prst="rect">
            <a:avLst/>
          </a:prstGeom>
          <a:gradFill>
            <a:gsLst>
              <a:gs pos="0">
                <a:srgbClr val="2383C6"/>
              </a:gs>
              <a:gs pos="100000">
                <a:srgbClr val="3FBDDD"/>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7" name="Google Shape;17;p54"/>
          <p:cNvSpPr txBox="1"/>
          <p:nvPr/>
        </p:nvSpPr>
        <p:spPr>
          <a:xfrm>
            <a:off x="11436984" y="6493931"/>
            <a:ext cx="627026" cy="360723"/>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000"/>
              <a:buFont typeface="Arial"/>
              <a:buNone/>
            </a:pPr>
            <a:r>
              <a:rPr b="1" i="0" lang="fr-FR" sz="1000" u="none" cap="none" strike="noStrike">
                <a:solidFill>
                  <a:schemeClr val="dk2"/>
                </a:solidFill>
                <a:latin typeface="Arial"/>
                <a:ea typeface="Arial"/>
                <a:cs typeface="Arial"/>
                <a:sym typeface="Arial"/>
              </a:rPr>
              <a:t>|  </a:t>
            </a:r>
            <a:fld id="{00000000-1234-1234-1234-123412341234}" type="slidenum">
              <a:rPr b="1" i="0" lang="fr-FR" sz="1000" u="none" cap="none" strike="noStrike">
                <a:solidFill>
                  <a:schemeClr val="dk2"/>
                </a:solidFill>
                <a:latin typeface="Arial"/>
                <a:ea typeface="Arial"/>
                <a:cs typeface="Arial"/>
                <a:sym typeface="Arial"/>
              </a:rPr>
              <a:t>‹#›</a:t>
            </a:fld>
            <a:endParaRPr b="1" i="0" sz="1000" u="none" cap="none" strike="noStrike">
              <a:solidFill>
                <a:schemeClr val="dk2"/>
              </a:solidFill>
              <a:latin typeface="Arial"/>
              <a:ea typeface="Arial"/>
              <a:cs typeface="Arial"/>
              <a:sym typeface="Arial"/>
            </a:endParaRPr>
          </a:p>
        </p:txBody>
      </p:sp>
      <p:sp>
        <p:nvSpPr>
          <p:cNvPr id="18" name="Google Shape;18;p54"/>
          <p:cNvSpPr txBox="1"/>
          <p:nvPr/>
        </p:nvSpPr>
        <p:spPr>
          <a:xfrm>
            <a:off x="186267" y="6546015"/>
            <a:ext cx="2902899"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1" i="0" lang="fr-FR" sz="1000" u="none" cap="none" strike="noStrike">
                <a:solidFill>
                  <a:schemeClr val="lt1"/>
                </a:solidFill>
                <a:latin typeface="Arial"/>
                <a:ea typeface="Arial"/>
                <a:cs typeface="Arial"/>
                <a:sym typeface="Arial"/>
              </a:rPr>
              <a:t>Société Française de Pharmacie Clinique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1" i="0" sz="1000" u="none" cap="none" strike="noStrike">
              <a:solidFill>
                <a:schemeClr val="lt1"/>
              </a:solidFill>
              <a:latin typeface="Arial"/>
              <a:ea typeface="Arial"/>
              <a:cs typeface="Arial"/>
              <a:sym typeface="Arial"/>
            </a:endParaRPr>
          </a:p>
        </p:txBody>
      </p:sp>
      <p:sp>
        <p:nvSpPr>
          <p:cNvPr id="19" name="Google Shape;19;p54"/>
          <p:cNvSpPr txBox="1"/>
          <p:nvPr>
            <p:ph type="title"/>
          </p:nvPr>
        </p:nvSpPr>
        <p:spPr>
          <a:xfrm>
            <a:off x="410989" y="2775266"/>
            <a:ext cx="3777952" cy="750491"/>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2400"/>
              <a:buFont typeface="Arial Black"/>
              <a:buNone/>
              <a:defRPr sz="2400" cap="none">
                <a:solidFill>
                  <a:schemeClr val="lt1"/>
                </a:solidFill>
                <a:latin typeface="Arial Black"/>
                <a:ea typeface="Arial Black"/>
                <a:cs typeface="Arial Black"/>
                <a:sym typeface="Arial Blac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54"/>
          <p:cNvSpPr txBox="1"/>
          <p:nvPr>
            <p:ph idx="1" type="body"/>
          </p:nvPr>
        </p:nvSpPr>
        <p:spPr>
          <a:xfrm>
            <a:off x="410989" y="3587544"/>
            <a:ext cx="3777952" cy="70286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000"/>
              <a:buNone/>
              <a:defRPr sz="20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 name="Google Shape;21;p54"/>
          <p:cNvSpPr txBox="1"/>
          <p:nvPr>
            <p:ph idx="11" type="ftr"/>
          </p:nvPr>
        </p:nvSpPr>
        <p:spPr>
          <a:xfrm>
            <a:off x="7537176" y="6489699"/>
            <a:ext cx="4114800" cy="368301"/>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b="1" sz="1000" cap="none">
                <a:solidFill>
                  <a:schemeClr val="l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54"/>
          <p:cNvSpPr txBox="1"/>
          <p:nvPr>
            <p:ph idx="2" type="body"/>
          </p:nvPr>
        </p:nvSpPr>
        <p:spPr>
          <a:xfrm>
            <a:off x="5060260" y="556820"/>
            <a:ext cx="6846497" cy="3159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2"/>
              </a:buClr>
              <a:buSzPts val="1800"/>
              <a:buNone/>
              <a:defRPr b="1" sz="1800" cap="none">
                <a:solidFill>
                  <a:schemeClr val="lt2"/>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54"/>
          <p:cNvSpPr txBox="1"/>
          <p:nvPr>
            <p:ph idx="3" type="body"/>
          </p:nvPr>
        </p:nvSpPr>
        <p:spPr>
          <a:xfrm>
            <a:off x="5060261" y="872734"/>
            <a:ext cx="6846256" cy="90250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2"/>
              </a:buClr>
              <a:buSzPts val="1600"/>
              <a:buFont typeface="Noto Sans Symbols"/>
              <a:buNone/>
              <a:defRPr sz="1600">
                <a:solidFill>
                  <a:schemeClr val="dk2"/>
                </a:solidFill>
                <a:latin typeface="Arial"/>
                <a:ea typeface="Arial"/>
                <a:cs typeface="Arial"/>
                <a:sym typeface="Arial"/>
              </a:defRPr>
            </a:lvl1pPr>
            <a:lvl2pPr indent="-304800" lvl="1" marL="914400" algn="l">
              <a:lnSpc>
                <a:spcPct val="90000"/>
              </a:lnSpc>
              <a:spcBef>
                <a:spcPts val="500"/>
              </a:spcBef>
              <a:spcAft>
                <a:spcPts val="0"/>
              </a:spcAft>
              <a:buClr>
                <a:schemeClr val="lt2"/>
              </a:buClr>
              <a:buSzPts val="1200"/>
              <a:buFont typeface="Arial"/>
              <a:buChar char="▫"/>
              <a:defRPr sz="1200">
                <a:solidFill>
                  <a:schemeClr val="dk2"/>
                </a:solidFill>
                <a:latin typeface="Arial"/>
                <a:ea typeface="Arial"/>
                <a:cs typeface="Arial"/>
                <a:sym typeface="Arial"/>
              </a:defRPr>
            </a:lvl2pPr>
            <a:lvl3pPr indent="-298450" lvl="2" marL="1371600" algn="l">
              <a:lnSpc>
                <a:spcPct val="90000"/>
              </a:lnSpc>
              <a:spcBef>
                <a:spcPts val="500"/>
              </a:spcBef>
              <a:spcAft>
                <a:spcPts val="0"/>
              </a:spcAft>
              <a:buClr>
                <a:schemeClr val="lt2"/>
              </a:buClr>
              <a:buSzPts val="1100"/>
              <a:buFont typeface="Noto Sans Symbols"/>
              <a:buChar char="▪"/>
              <a:defRPr sz="1100">
                <a:solidFill>
                  <a:schemeClr val="dk2"/>
                </a:solidFill>
                <a:latin typeface="Arial"/>
                <a:ea typeface="Arial"/>
                <a:cs typeface="Arial"/>
                <a:sym typeface="Arial"/>
              </a:defRPr>
            </a:lvl3pPr>
            <a:lvl4pPr indent="-292100" lvl="3" marL="1828800" algn="l">
              <a:lnSpc>
                <a:spcPct val="90000"/>
              </a:lnSpc>
              <a:spcBef>
                <a:spcPts val="500"/>
              </a:spcBef>
              <a:spcAft>
                <a:spcPts val="0"/>
              </a:spcAft>
              <a:buClr>
                <a:schemeClr val="lt2"/>
              </a:buClr>
              <a:buSzPts val="1000"/>
              <a:buFont typeface="Arial"/>
              <a:buChar char="▫"/>
              <a:defRPr sz="1000">
                <a:solidFill>
                  <a:schemeClr val="dk2"/>
                </a:solidFill>
                <a:latin typeface="Arial"/>
                <a:ea typeface="Arial"/>
                <a:cs typeface="Arial"/>
                <a:sym typeface="Arial"/>
              </a:defRPr>
            </a:lvl4pPr>
            <a:lvl5pPr indent="-228600" lvl="4" marL="22860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5pPr>
            <a:lvl6pPr indent="-228600" lvl="5" marL="27432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6pPr>
            <a:lvl7pPr indent="-228600" lvl="6" marL="32004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7pPr>
            <a:lvl8pPr indent="-228600" lvl="7" marL="3657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8pPr>
            <a:lvl9pPr indent="-228600" lvl="8" marL="41148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9pPr>
          </a:lstStyle>
          <a:p/>
        </p:txBody>
      </p:sp>
      <p:cxnSp>
        <p:nvCxnSpPr>
          <p:cNvPr id="24" name="Google Shape;24;p54"/>
          <p:cNvCxnSpPr/>
          <p:nvPr/>
        </p:nvCxnSpPr>
        <p:spPr>
          <a:xfrm>
            <a:off x="4784501" y="714777"/>
            <a:ext cx="0" cy="6143223"/>
          </a:xfrm>
          <a:prstGeom prst="straightConnector1">
            <a:avLst/>
          </a:prstGeom>
          <a:noFill/>
          <a:ln cap="flat" cmpd="sng" w="19050">
            <a:solidFill>
              <a:schemeClr val="lt2"/>
            </a:solidFill>
            <a:prstDash val="solid"/>
            <a:miter lim="800000"/>
            <a:headEnd len="sm" w="sm" type="none"/>
            <a:tailEnd len="sm" w="sm" type="none"/>
          </a:ln>
        </p:spPr>
      </p:cxnSp>
      <p:sp>
        <p:nvSpPr>
          <p:cNvPr id="25" name="Google Shape;25;p54"/>
          <p:cNvSpPr/>
          <p:nvPr/>
        </p:nvSpPr>
        <p:spPr>
          <a:xfrm>
            <a:off x="4714936" y="645212"/>
            <a:ext cx="139130" cy="13913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6" name="Google Shape;26;p54"/>
          <p:cNvSpPr/>
          <p:nvPr/>
        </p:nvSpPr>
        <p:spPr>
          <a:xfrm rot="5400000">
            <a:off x="921508" y="1707412"/>
            <a:ext cx="313936" cy="1169947"/>
          </a:xfrm>
          <a:prstGeom prst="hexagon">
            <a:avLst>
              <a:gd fmla="val 25000" name="adj"/>
              <a:gd fmla="val 115470" name="vf"/>
            </a:avLst>
          </a:prstGeom>
          <a:gradFill>
            <a:gsLst>
              <a:gs pos="0">
                <a:schemeClr val="accent2"/>
              </a:gs>
              <a:gs pos="55000">
                <a:srgbClr val="B8DBE1"/>
              </a:gs>
              <a:gs pos="100000">
                <a:schemeClr val="accent1"/>
              </a:gs>
            </a:gsLst>
            <a:lin ang="13500000" scaled="0"/>
          </a:gra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 name="Google Shape;27;p54"/>
          <p:cNvSpPr txBox="1"/>
          <p:nvPr/>
        </p:nvSpPr>
        <p:spPr>
          <a:xfrm>
            <a:off x="688486" y="2187728"/>
            <a:ext cx="779965" cy="209291"/>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t/>
            </a:r>
            <a:endParaRPr b="1" i="0" sz="1200" u="none" cap="none" strike="noStrike">
              <a:solidFill>
                <a:schemeClr val="lt1"/>
              </a:solidFill>
              <a:latin typeface="Roboto"/>
              <a:ea typeface="Roboto"/>
              <a:cs typeface="Roboto"/>
              <a:sym typeface="Robo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1 Couverture + image 1">
  <p:cSld name="1.1 Couverture + image 1">
    <p:spTree>
      <p:nvGrpSpPr>
        <p:cNvPr id="28" name="Shape 28"/>
        <p:cNvGrpSpPr/>
        <p:nvPr/>
      </p:nvGrpSpPr>
      <p:grpSpPr>
        <a:xfrm>
          <a:off x="0" y="0"/>
          <a:ext cx="0" cy="0"/>
          <a:chOff x="0" y="0"/>
          <a:chExt cx="0" cy="0"/>
        </a:xfrm>
      </p:grpSpPr>
      <p:sp>
        <p:nvSpPr>
          <p:cNvPr id="29" name="Google Shape;29;p37"/>
          <p:cNvSpPr/>
          <p:nvPr/>
        </p:nvSpPr>
        <p:spPr>
          <a:xfrm>
            <a:off x="894841" y="5823799"/>
            <a:ext cx="6240951" cy="523075"/>
          </a:xfrm>
          <a:prstGeom prst="rect">
            <a:avLst/>
          </a:prstGeom>
          <a:gradFill>
            <a:gsLst>
              <a:gs pos="0">
                <a:srgbClr val="2283C6"/>
              </a:gs>
              <a:gs pos="100000">
                <a:srgbClr val="3FBDDD"/>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0" name="Google Shape;30;p37"/>
          <p:cNvSpPr/>
          <p:nvPr>
            <p:ph idx="2" type="pic"/>
          </p:nvPr>
        </p:nvSpPr>
        <p:spPr>
          <a:xfrm>
            <a:off x="7135792" y="266218"/>
            <a:ext cx="5056209" cy="6858000"/>
          </a:xfrm>
          <a:prstGeom prst="rect">
            <a:avLst/>
          </a:prstGeom>
          <a:noFill/>
          <a:ln>
            <a:noFill/>
          </a:ln>
        </p:spPr>
      </p:sp>
      <p:sp>
        <p:nvSpPr>
          <p:cNvPr id="31" name="Google Shape;31;p37"/>
          <p:cNvSpPr txBox="1"/>
          <p:nvPr>
            <p:ph type="ctrTitle"/>
          </p:nvPr>
        </p:nvSpPr>
        <p:spPr>
          <a:xfrm>
            <a:off x="801934" y="1907093"/>
            <a:ext cx="5756008" cy="1256689"/>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58BCBF"/>
              </a:buClr>
              <a:buSzPts val="3000"/>
              <a:buFont typeface="Arial Black"/>
              <a:buNone/>
              <a:defRPr b="1" sz="3000" cap="none">
                <a:solidFill>
                  <a:srgbClr val="58BCBF"/>
                </a:solidFill>
                <a:latin typeface="Arial Black"/>
                <a:ea typeface="Arial Black"/>
                <a:cs typeface="Arial Black"/>
                <a:sym typeface="Arial Blac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7"/>
          <p:cNvSpPr txBox="1"/>
          <p:nvPr>
            <p:ph idx="1" type="subTitle"/>
          </p:nvPr>
        </p:nvSpPr>
        <p:spPr>
          <a:xfrm>
            <a:off x="801934" y="3262028"/>
            <a:ext cx="5756008" cy="930843"/>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7F7F7F"/>
              </a:buClr>
              <a:buSzPts val="2400"/>
              <a:buNone/>
              <a:defRPr b="1" sz="2400">
                <a:solidFill>
                  <a:srgbClr val="7F7F7F"/>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37"/>
          <p:cNvSpPr txBox="1"/>
          <p:nvPr>
            <p:ph idx="3" type="body"/>
          </p:nvPr>
        </p:nvSpPr>
        <p:spPr>
          <a:xfrm>
            <a:off x="821184" y="5363703"/>
            <a:ext cx="4977328" cy="26621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accent4"/>
              </a:buClr>
              <a:buSzPts val="1400"/>
              <a:buNone/>
              <a:defRPr i="0" sz="1400">
                <a:solidFill>
                  <a:schemeClr val="accent4"/>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4" name="Google Shape;34;p37"/>
          <p:cNvSpPr txBox="1"/>
          <p:nvPr>
            <p:ph idx="4" type="body"/>
          </p:nvPr>
        </p:nvSpPr>
        <p:spPr>
          <a:xfrm>
            <a:off x="801934" y="5033459"/>
            <a:ext cx="4977328" cy="31393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8BCBF"/>
              </a:buClr>
              <a:buSzPts val="1600"/>
              <a:buNone/>
              <a:defRPr b="1" i="0" sz="1600">
                <a:solidFill>
                  <a:srgbClr val="58BCBF"/>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37"/>
          <p:cNvSpPr txBox="1"/>
          <p:nvPr>
            <p:ph idx="5" type="body"/>
          </p:nvPr>
        </p:nvSpPr>
        <p:spPr>
          <a:xfrm>
            <a:off x="2066409" y="5906982"/>
            <a:ext cx="3583346" cy="362831"/>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200"/>
              <a:buNone/>
              <a:defRPr b="1" i="0" sz="12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37"/>
          <p:cNvSpPr txBox="1"/>
          <p:nvPr/>
        </p:nvSpPr>
        <p:spPr>
          <a:xfrm>
            <a:off x="1956153" y="5924969"/>
            <a:ext cx="237157"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fr-FR" sz="1400" u="none" cap="none" strike="noStrike">
                <a:solidFill>
                  <a:schemeClr val="lt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7" name="Google Shape;37;p37"/>
          <p:cNvSpPr txBox="1"/>
          <p:nvPr>
            <p:ph idx="10" type="dt"/>
          </p:nvPr>
        </p:nvSpPr>
        <p:spPr>
          <a:xfrm>
            <a:off x="894842" y="5906982"/>
            <a:ext cx="1171568"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b="1" sz="12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descr="Une image contenant texte, Graphique, graphisme, logo&#10;&#10;Description générée automatiquement" id="38" name="Google Shape;38;p37"/>
          <p:cNvPicPr preferRelativeResize="0"/>
          <p:nvPr/>
        </p:nvPicPr>
        <p:blipFill rotWithShape="1">
          <a:blip r:embed="rId2">
            <a:alphaModFix/>
          </a:blip>
          <a:srcRect b="0" l="0" r="0" t="0"/>
          <a:stretch/>
        </p:blipFill>
        <p:spPr>
          <a:xfrm>
            <a:off x="198895" y="129232"/>
            <a:ext cx="2382601" cy="1381373"/>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3 Couverture sans image">
  <p:cSld name="1.3 Couverture sans image">
    <p:spTree>
      <p:nvGrpSpPr>
        <p:cNvPr id="39" name="Shape 39"/>
        <p:cNvGrpSpPr/>
        <p:nvPr/>
      </p:nvGrpSpPr>
      <p:grpSpPr>
        <a:xfrm>
          <a:off x="0" y="0"/>
          <a:ext cx="0" cy="0"/>
          <a:chOff x="0" y="0"/>
          <a:chExt cx="0" cy="0"/>
        </a:xfrm>
      </p:grpSpPr>
      <p:sp>
        <p:nvSpPr>
          <p:cNvPr id="40" name="Google Shape;40;p39"/>
          <p:cNvSpPr/>
          <p:nvPr/>
        </p:nvSpPr>
        <p:spPr>
          <a:xfrm>
            <a:off x="0" y="3860800"/>
            <a:ext cx="12192000" cy="2997199"/>
          </a:xfrm>
          <a:prstGeom prst="rect">
            <a:avLst/>
          </a:prstGeom>
          <a:gradFill>
            <a:gsLst>
              <a:gs pos="0">
                <a:srgbClr val="2283C6"/>
              </a:gs>
              <a:gs pos="100000">
                <a:srgbClr val="3FBDDD"/>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1" name="Google Shape;41;p39"/>
          <p:cNvSpPr txBox="1"/>
          <p:nvPr>
            <p:ph type="ctrTitle"/>
          </p:nvPr>
        </p:nvSpPr>
        <p:spPr>
          <a:xfrm>
            <a:off x="1151319" y="1804628"/>
            <a:ext cx="9889362" cy="825166"/>
          </a:xfrm>
          <a:prstGeom prst="rect">
            <a:avLst/>
          </a:prstGeom>
          <a:noFill/>
          <a:ln>
            <a:noFill/>
          </a:ln>
        </p:spPr>
        <p:txBody>
          <a:bodyPr anchorCtr="0" anchor="b" bIns="45700" lIns="91425" spcFirstLastPara="1" rIns="91425" wrap="square" tIns="45700">
            <a:normAutofit/>
          </a:bodyPr>
          <a:lstStyle>
            <a:lvl1pPr lvl="0" algn="ctr">
              <a:lnSpc>
                <a:spcPct val="100000"/>
              </a:lnSpc>
              <a:spcBef>
                <a:spcPts val="0"/>
              </a:spcBef>
              <a:spcAft>
                <a:spcPts val="0"/>
              </a:spcAft>
              <a:buClr>
                <a:srgbClr val="58BCBF"/>
              </a:buClr>
              <a:buSzPts val="3000"/>
              <a:buFont typeface="Arial Black"/>
              <a:buNone/>
              <a:defRPr b="1" sz="3000" cap="none">
                <a:solidFill>
                  <a:srgbClr val="58BCBF"/>
                </a:solidFill>
                <a:latin typeface="Arial Black"/>
                <a:ea typeface="Arial Black"/>
                <a:cs typeface="Arial Black"/>
                <a:sym typeface="Arial Blac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9"/>
          <p:cNvSpPr txBox="1"/>
          <p:nvPr>
            <p:ph idx="1" type="subTitle"/>
          </p:nvPr>
        </p:nvSpPr>
        <p:spPr>
          <a:xfrm>
            <a:off x="1151319" y="2728041"/>
            <a:ext cx="9889362" cy="700959"/>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0"/>
              </a:spcBef>
              <a:spcAft>
                <a:spcPts val="0"/>
              </a:spcAft>
              <a:buClr>
                <a:schemeClr val="accent4"/>
              </a:buClr>
              <a:buSzPts val="2400"/>
              <a:buNone/>
              <a:defRPr b="1" sz="2400">
                <a:solidFill>
                  <a:schemeClr val="accent4"/>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43" name="Google Shape;43;p39"/>
          <p:cNvSpPr txBox="1"/>
          <p:nvPr>
            <p:ph idx="2" type="body"/>
          </p:nvPr>
        </p:nvSpPr>
        <p:spPr>
          <a:xfrm>
            <a:off x="3659188" y="5338216"/>
            <a:ext cx="4873624" cy="266218"/>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Clr>
                <a:schemeClr val="lt1"/>
              </a:buClr>
              <a:buSzPts val="1200"/>
              <a:buNone/>
              <a:defRPr i="1" sz="12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39"/>
          <p:cNvSpPr txBox="1"/>
          <p:nvPr>
            <p:ph idx="3" type="body"/>
          </p:nvPr>
        </p:nvSpPr>
        <p:spPr>
          <a:xfrm>
            <a:off x="3659188" y="5024281"/>
            <a:ext cx="4873624" cy="313935"/>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600"/>
              <a:buNone/>
              <a:defRPr b="1" i="0" sz="16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39"/>
          <p:cNvSpPr txBox="1"/>
          <p:nvPr>
            <p:ph idx="4" type="body"/>
          </p:nvPr>
        </p:nvSpPr>
        <p:spPr>
          <a:xfrm>
            <a:off x="6095999" y="5604434"/>
            <a:ext cx="1178239" cy="362831"/>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200"/>
              <a:buNone/>
              <a:defRPr b="1" i="0" sz="12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39"/>
          <p:cNvSpPr txBox="1"/>
          <p:nvPr/>
        </p:nvSpPr>
        <p:spPr>
          <a:xfrm>
            <a:off x="5977421" y="5612437"/>
            <a:ext cx="237157"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fr-FR" sz="1400" u="none" cap="none" strike="noStrike">
                <a:solidFill>
                  <a:schemeClr val="lt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47" name="Google Shape;47;p39"/>
          <p:cNvSpPr txBox="1"/>
          <p:nvPr>
            <p:ph idx="10" type="dt"/>
          </p:nvPr>
        </p:nvSpPr>
        <p:spPr>
          <a:xfrm>
            <a:off x="4881707" y="5602244"/>
            <a:ext cx="1178238"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b="1" sz="12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39"/>
          <p:cNvSpPr/>
          <p:nvPr/>
        </p:nvSpPr>
        <p:spPr>
          <a:xfrm rot="5400000">
            <a:off x="5939030" y="3277757"/>
            <a:ext cx="313936" cy="1169947"/>
          </a:xfrm>
          <a:prstGeom prst="hexagon">
            <a:avLst>
              <a:gd fmla="val 25000" name="adj"/>
              <a:gd fmla="val 115470" name="vf"/>
            </a:avLst>
          </a:prstGeom>
          <a:gradFill>
            <a:gsLst>
              <a:gs pos="0">
                <a:schemeClr val="accent2"/>
              </a:gs>
              <a:gs pos="55000">
                <a:srgbClr val="B8DBE1"/>
              </a:gs>
              <a:gs pos="100000">
                <a:schemeClr val="accent1"/>
              </a:gs>
            </a:gsLst>
            <a:lin ang="13500000" scaled="0"/>
          </a:gra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p39"/>
          <p:cNvSpPr txBox="1"/>
          <p:nvPr/>
        </p:nvSpPr>
        <p:spPr>
          <a:xfrm>
            <a:off x="5706011" y="3758078"/>
            <a:ext cx="779965" cy="209291"/>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t/>
            </a:r>
            <a:endParaRPr b="1" i="0" sz="1200" u="none" cap="none" strike="noStrike">
              <a:solidFill>
                <a:schemeClr val="lt1"/>
              </a:solidFill>
              <a:latin typeface="Roboto"/>
              <a:ea typeface="Roboto"/>
              <a:cs typeface="Roboto"/>
              <a:sym typeface="Roboto"/>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3 Sommaire vide">
  <p:cSld name="2.3 Sommaire vide">
    <p:spTree>
      <p:nvGrpSpPr>
        <p:cNvPr id="50" name="Shape 50"/>
        <p:cNvGrpSpPr/>
        <p:nvPr/>
      </p:nvGrpSpPr>
      <p:grpSpPr>
        <a:xfrm>
          <a:off x="0" y="0"/>
          <a:ext cx="0" cy="0"/>
          <a:chOff x="0" y="0"/>
          <a:chExt cx="0" cy="0"/>
        </a:xfrm>
      </p:grpSpPr>
      <p:sp>
        <p:nvSpPr>
          <p:cNvPr id="51" name="Google Shape;51;p63"/>
          <p:cNvSpPr/>
          <p:nvPr/>
        </p:nvSpPr>
        <p:spPr>
          <a:xfrm>
            <a:off x="1" y="0"/>
            <a:ext cx="3073077" cy="6858001"/>
          </a:xfrm>
          <a:prstGeom prst="rect">
            <a:avLst/>
          </a:prstGeom>
          <a:gradFill>
            <a:gsLst>
              <a:gs pos="0">
                <a:srgbClr val="2283C6"/>
              </a:gs>
              <a:gs pos="100000">
                <a:srgbClr val="3FBDDD"/>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52" name="Google Shape;52;p63"/>
          <p:cNvSpPr txBox="1"/>
          <p:nvPr>
            <p:ph idx="11" type="ftr"/>
          </p:nvPr>
        </p:nvSpPr>
        <p:spPr>
          <a:xfrm>
            <a:off x="7525248" y="6489699"/>
            <a:ext cx="4114800" cy="368301"/>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b="1" sz="1000">
                <a:solidFill>
                  <a:schemeClr val="l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63"/>
          <p:cNvSpPr txBox="1"/>
          <p:nvPr/>
        </p:nvSpPr>
        <p:spPr>
          <a:xfrm>
            <a:off x="11436984" y="6493931"/>
            <a:ext cx="627026" cy="360723"/>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000"/>
              <a:buFont typeface="Arial"/>
              <a:buNone/>
            </a:pPr>
            <a:r>
              <a:rPr b="1" i="0" lang="fr-FR" sz="1000" u="none" cap="none" strike="noStrike">
                <a:solidFill>
                  <a:schemeClr val="lt1"/>
                </a:solidFill>
                <a:latin typeface="Arial"/>
                <a:ea typeface="Arial"/>
                <a:cs typeface="Arial"/>
                <a:sym typeface="Arial"/>
              </a:rPr>
              <a:t>|  </a:t>
            </a:r>
            <a:r>
              <a:rPr b="1" i="0" lang="fr-FR" sz="1000" u="none" cap="none" strike="noStrike">
                <a:solidFill>
                  <a:schemeClr val="dk2"/>
                </a:solidFill>
                <a:latin typeface="Arial"/>
                <a:ea typeface="Arial"/>
                <a:cs typeface="Arial"/>
                <a:sym typeface="Arial"/>
              </a:rPr>
              <a:t>|  </a:t>
            </a:r>
            <a:fld id="{00000000-1234-1234-1234-123412341234}" type="slidenum">
              <a:rPr b="1" i="0" lang="fr-FR" sz="1000" u="none" cap="none" strike="noStrike">
                <a:solidFill>
                  <a:schemeClr val="dk2"/>
                </a:solidFill>
                <a:latin typeface="Arial"/>
                <a:ea typeface="Arial"/>
                <a:cs typeface="Arial"/>
                <a:sym typeface="Arial"/>
              </a:rPr>
              <a:t>‹#›</a:t>
            </a:fld>
            <a:endParaRPr b="1" i="0" sz="1000" u="none" cap="none" strike="noStrike">
              <a:solidFill>
                <a:schemeClr val="dk2"/>
              </a:solidFill>
              <a:latin typeface="Arial"/>
              <a:ea typeface="Arial"/>
              <a:cs typeface="Arial"/>
              <a:sym typeface="Arial"/>
            </a:endParaRPr>
          </a:p>
        </p:txBody>
      </p:sp>
      <p:sp>
        <p:nvSpPr>
          <p:cNvPr id="54" name="Google Shape;54;p63"/>
          <p:cNvSpPr txBox="1"/>
          <p:nvPr/>
        </p:nvSpPr>
        <p:spPr>
          <a:xfrm>
            <a:off x="186267" y="6546015"/>
            <a:ext cx="2886811"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1" i="0" lang="fr-FR" sz="1000" u="none" cap="none" strike="noStrike">
                <a:solidFill>
                  <a:schemeClr val="lt1"/>
                </a:solidFill>
                <a:latin typeface="Arial"/>
                <a:ea typeface="Arial"/>
                <a:cs typeface="Arial"/>
                <a:sym typeface="Arial"/>
              </a:rPr>
              <a:t>Société Française de Pharmacie Clinique</a:t>
            </a:r>
            <a:endParaRPr b="0" i="0" sz="1100" u="none" cap="none" strike="noStrike">
              <a:solidFill>
                <a:schemeClr val="lt1"/>
              </a:solidFill>
              <a:latin typeface="Arial"/>
              <a:ea typeface="Arial"/>
              <a:cs typeface="Arial"/>
              <a:sym typeface="Arial"/>
            </a:endParaRPr>
          </a:p>
        </p:txBody>
      </p:sp>
      <p:sp>
        <p:nvSpPr>
          <p:cNvPr id="55" name="Google Shape;55;p63"/>
          <p:cNvSpPr/>
          <p:nvPr/>
        </p:nvSpPr>
        <p:spPr>
          <a:xfrm rot="5400000">
            <a:off x="3106834" y="136653"/>
            <a:ext cx="313936" cy="1169947"/>
          </a:xfrm>
          <a:prstGeom prst="hexagon">
            <a:avLst>
              <a:gd fmla="val 25000" name="adj"/>
              <a:gd fmla="val 115470" name="vf"/>
            </a:avLst>
          </a:prstGeom>
          <a:gradFill>
            <a:gsLst>
              <a:gs pos="0">
                <a:schemeClr val="accent2"/>
              </a:gs>
              <a:gs pos="55000">
                <a:srgbClr val="B8DBE1"/>
              </a:gs>
              <a:gs pos="100000">
                <a:schemeClr val="accent1"/>
              </a:gs>
            </a:gsLst>
            <a:lin ang="13500000" scaled="0"/>
          </a:gra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 name="Google Shape;56;p63"/>
          <p:cNvSpPr txBox="1"/>
          <p:nvPr/>
        </p:nvSpPr>
        <p:spPr>
          <a:xfrm>
            <a:off x="2873811" y="616978"/>
            <a:ext cx="779965" cy="209291"/>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t/>
            </a:r>
            <a:endParaRPr b="1" i="0" sz="1200" u="none" cap="none" strike="noStrike">
              <a:solidFill>
                <a:schemeClr val="lt1"/>
              </a:solidFill>
              <a:latin typeface="Roboto"/>
              <a:ea typeface="Roboto"/>
              <a:cs typeface="Roboto"/>
              <a:sym typeface="Roboto"/>
            </a:endParaRPr>
          </a:p>
        </p:txBody>
      </p:sp>
      <p:sp>
        <p:nvSpPr>
          <p:cNvPr id="57" name="Google Shape;57;p63"/>
          <p:cNvSpPr txBox="1"/>
          <p:nvPr>
            <p:ph type="title"/>
          </p:nvPr>
        </p:nvSpPr>
        <p:spPr>
          <a:xfrm>
            <a:off x="4197983" y="588140"/>
            <a:ext cx="7441676" cy="33879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accent1"/>
              </a:buClr>
              <a:buSzPts val="2400"/>
              <a:buFont typeface="Arial Black"/>
              <a:buNone/>
              <a:defRPr sz="2400" cap="none">
                <a:solidFill>
                  <a:schemeClr val="accent1"/>
                </a:solidFill>
                <a:latin typeface="Arial Black"/>
                <a:ea typeface="Arial Black"/>
                <a:cs typeface="Arial Black"/>
                <a:sym typeface="Arial Blac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63"/>
          <p:cNvSpPr txBox="1"/>
          <p:nvPr>
            <p:ph idx="1" type="body"/>
          </p:nvPr>
        </p:nvSpPr>
        <p:spPr>
          <a:xfrm>
            <a:off x="4197596" y="1017475"/>
            <a:ext cx="7441675" cy="3159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accent4"/>
              </a:buClr>
              <a:buSzPts val="2000"/>
              <a:buNone/>
              <a:defRPr b="1" sz="2000">
                <a:solidFill>
                  <a:schemeClr val="accent4"/>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9" name="Google Shape;59;p63"/>
          <p:cNvSpPr txBox="1"/>
          <p:nvPr>
            <p:ph idx="2" type="body"/>
          </p:nvPr>
        </p:nvSpPr>
        <p:spPr>
          <a:xfrm>
            <a:off x="4197597" y="1546460"/>
            <a:ext cx="7442062" cy="4034082"/>
          </a:xfrm>
          <a:prstGeom prst="rect">
            <a:avLst/>
          </a:prstGeom>
          <a:noFill/>
          <a:ln>
            <a:noFill/>
          </a:ln>
        </p:spPr>
        <p:txBody>
          <a:bodyPr anchorCtr="0" anchor="t" bIns="45700" lIns="91425" spcFirstLastPara="1" rIns="91425" wrap="square" tIns="45700">
            <a:normAutofit/>
          </a:bodyPr>
          <a:lstStyle>
            <a:lvl1pPr indent="-355600" lvl="0" marL="457200" algn="l">
              <a:lnSpc>
                <a:spcPct val="90000"/>
              </a:lnSpc>
              <a:spcBef>
                <a:spcPts val="1000"/>
              </a:spcBef>
              <a:spcAft>
                <a:spcPts val="0"/>
              </a:spcAft>
              <a:buClr>
                <a:schemeClr val="lt2"/>
              </a:buClr>
              <a:buSzPts val="2000"/>
              <a:buFont typeface="Noto Sans Symbols"/>
              <a:buChar char="▪"/>
              <a:defRPr sz="2000">
                <a:solidFill>
                  <a:schemeClr val="dk2"/>
                </a:solidFill>
                <a:latin typeface="Arial"/>
                <a:ea typeface="Arial"/>
                <a:cs typeface="Arial"/>
                <a:sym typeface="Arial"/>
              </a:defRPr>
            </a:lvl1pPr>
            <a:lvl2pPr indent="-355600" lvl="1" marL="914400" algn="l">
              <a:lnSpc>
                <a:spcPct val="90000"/>
              </a:lnSpc>
              <a:spcBef>
                <a:spcPts val="500"/>
              </a:spcBef>
              <a:spcAft>
                <a:spcPts val="0"/>
              </a:spcAft>
              <a:buClr>
                <a:schemeClr val="lt2"/>
              </a:buClr>
              <a:buSzPts val="2000"/>
              <a:buFont typeface="Arial"/>
              <a:buChar char="▫"/>
              <a:defRPr sz="2000">
                <a:solidFill>
                  <a:schemeClr val="dk2"/>
                </a:solidFill>
                <a:latin typeface="Arial"/>
                <a:ea typeface="Arial"/>
                <a:cs typeface="Arial"/>
                <a:sym typeface="Arial"/>
              </a:defRPr>
            </a:lvl2pPr>
            <a:lvl3pPr indent="-342900" lvl="2" marL="1371600" algn="l">
              <a:lnSpc>
                <a:spcPct val="90000"/>
              </a:lnSpc>
              <a:spcBef>
                <a:spcPts val="500"/>
              </a:spcBef>
              <a:spcAft>
                <a:spcPts val="0"/>
              </a:spcAft>
              <a:buClr>
                <a:schemeClr val="lt2"/>
              </a:buClr>
              <a:buSzPts val="1800"/>
              <a:buFont typeface="Noto Sans Symbols"/>
              <a:buChar char="▪"/>
              <a:defRPr sz="1800">
                <a:solidFill>
                  <a:schemeClr val="dk2"/>
                </a:solidFill>
                <a:latin typeface="Arial"/>
                <a:ea typeface="Arial"/>
                <a:cs typeface="Arial"/>
                <a:sym typeface="Arial"/>
              </a:defRPr>
            </a:lvl3pPr>
            <a:lvl4pPr indent="-330200" lvl="3" marL="1828800" algn="l">
              <a:lnSpc>
                <a:spcPct val="90000"/>
              </a:lnSpc>
              <a:spcBef>
                <a:spcPts val="500"/>
              </a:spcBef>
              <a:spcAft>
                <a:spcPts val="0"/>
              </a:spcAft>
              <a:buClr>
                <a:schemeClr val="lt2"/>
              </a:buClr>
              <a:buSzPts val="1600"/>
              <a:buFont typeface="Arial"/>
              <a:buChar char="▫"/>
              <a:defRPr sz="1600">
                <a:solidFill>
                  <a:schemeClr val="dk2"/>
                </a:solidFill>
                <a:latin typeface="Arial"/>
                <a:ea typeface="Arial"/>
                <a:cs typeface="Arial"/>
                <a:sym typeface="Arial"/>
              </a:defRPr>
            </a:lvl4pPr>
            <a:lvl5pPr indent="-228600" lvl="4" marL="2286000" algn="l">
              <a:lnSpc>
                <a:spcPct val="90000"/>
              </a:lnSpc>
              <a:spcBef>
                <a:spcPts val="500"/>
              </a:spcBef>
              <a:spcAft>
                <a:spcPts val="0"/>
              </a:spcAft>
              <a:buClr>
                <a:schemeClr val="dk2"/>
              </a:buClr>
              <a:buSzPts val="1600"/>
              <a:buNone/>
              <a:defRPr sz="1600">
                <a:solidFill>
                  <a:schemeClr val="dk2"/>
                </a:solidFill>
                <a:latin typeface="Arial"/>
                <a:ea typeface="Arial"/>
                <a:cs typeface="Arial"/>
                <a:sym typeface="Arial"/>
              </a:defRPr>
            </a:lvl5pPr>
            <a:lvl6pPr indent="-228600" lvl="5" marL="27432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6pPr>
            <a:lvl7pPr indent="-228600" lvl="6" marL="32004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7pPr>
            <a:lvl8pPr indent="-228600" lvl="7" marL="3657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8pPr>
            <a:lvl9pPr indent="-228600" lvl="8" marL="41148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4 Timeline 2">
  <p:cSld name="6.4 Timeline 2">
    <p:spTree>
      <p:nvGrpSpPr>
        <p:cNvPr id="60" name="Shape 60"/>
        <p:cNvGrpSpPr/>
        <p:nvPr/>
      </p:nvGrpSpPr>
      <p:grpSpPr>
        <a:xfrm>
          <a:off x="0" y="0"/>
          <a:ext cx="0" cy="0"/>
          <a:chOff x="0" y="0"/>
          <a:chExt cx="0" cy="0"/>
        </a:xfrm>
      </p:grpSpPr>
      <p:sp>
        <p:nvSpPr>
          <p:cNvPr id="61" name="Google Shape;61;p64"/>
          <p:cNvSpPr/>
          <p:nvPr/>
        </p:nvSpPr>
        <p:spPr>
          <a:xfrm>
            <a:off x="0" y="6489700"/>
            <a:ext cx="12192001" cy="368301"/>
          </a:xfrm>
          <a:prstGeom prst="rect">
            <a:avLst/>
          </a:prstGeom>
          <a:gradFill>
            <a:gsLst>
              <a:gs pos="0">
                <a:srgbClr val="2283C6"/>
              </a:gs>
              <a:gs pos="100000">
                <a:srgbClr val="3FBDDD"/>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62" name="Google Shape;62;p64"/>
          <p:cNvSpPr txBox="1"/>
          <p:nvPr/>
        </p:nvSpPr>
        <p:spPr>
          <a:xfrm>
            <a:off x="11436984" y="6493931"/>
            <a:ext cx="627026" cy="360723"/>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000"/>
              <a:buFont typeface="Arial"/>
              <a:buNone/>
            </a:pPr>
            <a:r>
              <a:rPr b="1" i="0" lang="fr-FR" sz="1000" u="none" cap="none" strike="noStrike">
                <a:solidFill>
                  <a:schemeClr val="lt1"/>
                </a:solidFill>
                <a:latin typeface="Arial"/>
                <a:ea typeface="Arial"/>
                <a:cs typeface="Arial"/>
                <a:sym typeface="Arial"/>
              </a:rPr>
              <a:t>|  </a:t>
            </a:r>
            <a:fld id="{00000000-1234-1234-1234-123412341234}" type="slidenum">
              <a:rPr b="1" i="0" lang="fr-FR" sz="1000" u="none" cap="none" strike="noStrike">
                <a:solidFill>
                  <a:schemeClr val="lt1"/>
                </a:solidFill>
                <a:latin typeface="Arial"/>
                <a:ea typeface="Arial"/>
                <a:cs typeface="Arial"/>
                <a:sym typeface="Arial"/>
              </a:rPr>
              <a:t>‹#›</a:t>
            </a:fld>
            <a:endParaRPr b="1" i="0" sz="1000" u="none" cap="none" strike="noStrike">
              <a:solidFill>
                <a:schemeClr val="lt1"/>
              </a:solidFill>
              <a:latin typeface="Arial"/>
              <a:ea typeface="Arial"/>
              <a:cs typeface="Arial"/>
              <a:sym typeface="Arial"/>
            </a:endParaRPr>
          </a:p>
        </p:txBody>
      </p:sp>
      <p:sp>
        <p:nvSpPr>
          <p:cNvPr id="63" name="Google Shape;63;p64"/>
          <p:cNvSpPr txBox="1"/>
          <p:nvPr/>
        </p:nvSpPr>
        <p:spPr>
          <a:xfrm>
            <a:off x="186268" y="6546015"/>
            <a:ext cx="2791710"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1" i="0" lang="fr-FR" sz="1000" u="none" cap="none" strike="noStrike">
                <a:solidFill>
                  <a:schemeClr val="lt1"/>
                </a:solidFill>
                <a:latin typeface="Arial"/>
                <a:ea typeface="Arial"/>
                <a:cs typeface="Arial"/>
                <a:sym typeface="Arial"/>
              </a:rPr>
              <a:t>Société Française de Pharmacie Clinique</a:t>
            </a:r>
            <a:endParaRPr b="0" i="0" sz="1100" u="none" cap="none" strike="noStrike">
              <a:solidFill>
                <a:schemeClr val="lt1"/>
              </a:solidFill>
              <a:latin typeface="Arial"/>
              <a:ea typeface="Arial"/>
              <a:cs typeface="Arial"/>
              <a:sym typeface="Arial"/>
            </a:endParaRPr>
          </a:p>
        </p:txBody>
      </p:sp>
      <p:sp>
        <p:nvSpPr>
          <p:cNvPr id="64" name="Google Shape;64;p64"/>
          <p:cNvSpPr txBox="1"/>
          <p:nvPr>
            <p:ph type="title"/>
          </p:nvPr>
        </p:nvSpPr>
        <p:spPr>
          <a:xfrm>
            <a:off x="624469" y="1063542"/>
            <a:ext cx="11015578" cy="33879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58BCBF"/>
              </a:buClr>
              <a:buSzPts val="2400"/>
              <a:buFont typeface="Arial Black"/>
              <a:buNone/>
              <a:defRPr sz="2400" cap="none">
                <a:solidFill>
                  <a:srgbClr val="58BCBF"/>
                </a:solidFill>
                <a:latin typeface="Arial Black"/>
                <a:ea typeface="Arial Black"/>
                <a:cs typeface="Arial Black"/>
                <a:sym typeface="Arial Blac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64"/>
          <p:cNvSpPr txBox="1"/>
          <p:nvPr>
            <p:ph idx="1" type="body"/>
          </p:nvPr>
        </p:nvSpPr>
        <p:spPr>
          <a:xfrm>
            <a:off x="624082" y="1497024"/>
            <a:ext cx="11015577" cy="3159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accent4"/>
              </a:buClr>
              <a:buSzPts val="2000"/>
              <a:buNone/>
              <a:defRPr b="1" sz="2000">
                <a:solidFill>
                  <a:schemeClr val="accent4"/>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6" name="Google Shape;66;p64"/>
          <p:cNvSpPr txBox="1"/>
          <p:nvPr>
            <p:ph idx="11" type="ftr"/>
          </p:nvPr>
        </p:nvSpPr>
        <p:spPr>
          <a:xfrm>
            <a:off x="7525248" y="6489699"/>
            <a:ext cx="4114800" cy="368301"/>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b="1" sz="1000" cap="none">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64"/>
          <p:cNvSpPr/>
          <p:nvPr/>
        </p:nvSpPr>
        <p:spPr>
          <a:xfrm rot="5400000">
            <a:off x="1093902" y="53264"/>
            <a:ext cx="313936" cy="1169947"/>
          </a:xfrm>
          <a:prstGeom prst="hexagon">
            <a:avLst>
              <a:gd fmla="val 25000" name="adj"/>
              <a:gd fmla="val 115470" name="vf"/>
            </a:avLst>
          </a:prstGeom>
          <a:gradFill>
            <a:gsLst>
              <a:gs pos="0">
                <a:schemeClr val="accent2"/>
              </a:gs>
              <a:gs pos="55000">
                <a:srgbClr val="B8DBE1"/>
              </a:gs>
              <a:gs pos="100000">
                <a:schemeClr val="accent1"/>
              </a:gs>
            </a:gsLst>
            <a:lin ang="13500000" scaled="0"/>
          </a:gra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64"/>
          <p:cNvSpPr txBox="1"/>
          <p:nvPr/>
        </p:nvSpPr>
        <p:spPr>
          <a:xfrm>
            <a:off x="860886" y="533578"/>
            <a:ext cx="779965" cy="209291"/>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t/>
            </a:r>
            <a:endParaRPr b="1" i="0" sz="1200" u="none" cap="none" strike="noStrike">
              <a:solidFill>
                <a:schemeClr val="lt1"/>
              </a:solidFill>
              <a:latin typeface="Roboto"/>
              <a:ea typeface="Roboto"/>
              <a:cs typeface="Roboto"/>
              <a:sym typeface="Roboto"/>
            </a:endParaRPr>
          </a:p>
        </p:txBody>
      </p:sp>
      <p:cxnSp>
        <p:nvCxnSpPr>
          <p:cNvPr id="69" name="Google Shape;69;p64"/>
          <p:cNvCxnSpPr/>
          <p:nvPr/>
        </p:nvCxnSpPr>
        <p:spPr>
          <a:xfrm rot="10800000">
            <a:off x="2076476" y="3144934"/>
            <a:ext cx="7856799" cy="2"/>
          </a:xfrm>
          <a:prstGeom prst="straightConnector1">
            <a:avLst/>
          </a:prstGeom>
          <a:noFill/>
          <a:ln cap="flat" cmpd="sng" w="19050">
            <a:solidFill>
              <a:schemeClr val="lt2"/>
            </a:solidFill>
            <a:prstDash val="solid"/>
            <a:miter lim="800000"/>
            <a:headEnd len="sm" w="sm" type="none"/>
            <a:tailEnd len="sm" w="sm" type="none"/>
          </a:ln>
        </p:spPr>
      </p:cxnSp>
      <p:sp>
        <p:nvSpPr>
          <p:cNvPr id="70" name="Google Shape;70;p64"/>
          <p:cNvSpPr/>
          <p:nvPr/>
        </p:nvSpPr>
        <p:spPr>
          <a:xfrm rot="5400000">
            <a:off x="1945709" y="3075368"/>
            <a:ext cx="139130" cy="13913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1" name="Google Shape;71;p64"/>
          <p:cNvSpPr txBox="1"/>
          <p:nvPr>
            <p:ph idx="2" type="body"/>
          </p:nvPr>
        </p:nvSpPr>
        <p:spPr>
          <a:xfrm>
            <a:off x="1425455" y="3347895"/>
            <a:ext cx="1302039" cy="3159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2"/>
              </a:buClr>
              <a:buSzPts val="1800"/>
              <a:buNone/>
              <a:defRPr b="1" sz="1800" cap="none">
                <a:solidFill>
                  <a:schemeClr val="lt2"/>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2" name="Google Shape;72;p64"/>
          <p:cNvSpPr txBox="1"/>
          <p:nvPr>
            <p:ph idx="3" type="body"/>
          </p:nvPr>
        </p:nvSpPr>
        <p:spPr>
          <a:xfrm>
            <a:off x="1425456" y="3663809"/>
            <a:ext cx="1302038" cy="90250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2"/>
              </a:buClr>
              <a:buSzPts val="1600"/>
              <a:buFont typeface="Noto Sans Symbols"/>
              <a:buNone/>
              <a:defRPr sz="1600">
                <a:solidFill>
                  <a:schemeClr val="dk2"/>
                </a:solidFill>
                <a:latin typeface="Arial"/>
                <a:ea typeface="Arial"/>
                <a:cs typeface="Arial"/>
                <a:sym typeface="Arial"/>
              </a:defRPr>
            </a:lvl1pPr>
            <a:lvl2pPr indent="-304800" lvl="1" marL="914400" algn="l">
              <a:lnSpc>
                <a:spcPct val="90000"/>
              </a:lnSpc>
              <a:spcBef>
                <a:spcPts val="500"/>
              </a:spcBef>
              <a:spcAft>
                <a:spcPts val="0"/>
              </a:spcAft>
              <a:buClr>
                <a:schemeClr val="lt2"/>
              </a:buClr>
              <a:buSzPts val="1200"/>
              <a:buFont typeface="Arial"/>
              <a:buChar char="▫"/>
              <a:defRPr sz="1200">
                <a:solidFill>
                  <a:schemeClr val="dk2"/>
                </a:solidFill>
                <a:latin typeface="Arial"/>
                <a:ea typeface="Arial"/>
                <a:cs typeface="Arial"/>
                <a:sym typeface="Arial"/>
              </a:defRPr>
            </a:lvl2pPr>
            <a:lvl3pPr indent="-298450" lvl="2" marL="1371600" algn="l">
              <a:lnSpc>
                <a:spcPct val="90000"/>
              </a:lnSpc>
              <a:spcBef>
                <a:spcPts val="500"/>
              </a:spcBef>
              <a:spcAft>
                <a:spcPts val="0"/>
              </a:spcAft>
              <a:buClr>
                <a:schemeClr val="lt2"/>
              </a:buClr>
              <a:buSzPts val="1100"/>
              <a:buFont typeface="Noto Sans Symbols"/>
              <a:buChar char="▪"/>
              <a:defRPr sz="1100">
                <a:solidFill>
                  <a:schemeClr val="dk2"/>
                </a:solidFill>
                <a:latin typeface="Arial"/>
                <a:ea typeface="Arial"/>
                <a:cs typeface="Arial"/>
                <a:sym typeface="Arial"/>
              </a:defRPr>
            </a:lvl3pPr>
            <a:lvl4pPr indent="-292100" lvl="3" marL="1828800" algn="l">
              <a:lnSpc>
                <a:spcPct val="90000"/>
              </a:lnSpc>
              <a:spcBef>
                <a:spcPts val="500"/>
              </a:spcBef>
              <a:spcAft>
                <a:spcPts val="0"/>
              </a:spcAft>
              <a:buClr>
                <a:schemeClr val="lt2"/>
              </a:buClr>
              <a:buSzPts val="1000"/>
              <a:buFont typeface="Arial"/>
              <a:buChar char="▫"/>
              <a:defRPr sz="1000">
                <a:solidFill>
                  <a:schemeClr val="dk2"/>
                </a:solidFill>
                <a:latin typeface="Arial"/>
                <a:ea typeface="Arial"/>
                <a:cs typeface="Arial"/>
                <a:sym typeface="Arial"/>
              </a:defRPr>
            </a:lvl4pPr>
            <a:lvl5pPr indent="-228600" lvl="4" marL="22860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5pPr>
            <a:lvl6pPr indent="-228600" lvl="5" marL="27432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6pPr>
            <a:lvl7pPr indent="-228600" lvl="6" marL="32004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7pPr>
            <a:lvl8pPr indent="-228600" lvl="7" marL="3657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8pPr>
            <a:lvl9pPr indent="-228600" lvl="8" marL="41148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3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r-F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linktr.ee/sfpclinique"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8"/>
          <p:cNvSpPr txBox="1"/>
          <p:nvPr>
            <p:ph type="title"/>
          </p:nvPr>
        </p:nvSpPr>
        <p:spPr>
          <a:xfrm>
            <a:off x="410989" y="57073"/>
            <a:ext cx="3777952" cy="750491"/>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1440"/>
              <a:buFont typeface="Arial Black"/>
              <a:buNone/>
            </a:pPr>
            <a:r>
              <a:rPr lang="fr-FR" sz="1340"/>
              <a:t>SOCIETE FRANCAISE DE PHARMACIE CLINIQUE </a:t>
            </a:r>
            <a:r>
              <a:rPr lang="fr-FR" sz="1160">
                <a:solidFill>
                  <a:srgbClr val="FFFFFF"/>
                </a:solidFill>
              </a:rPr>
              <a:t>Association Nationale des Enseignants en  Pharmacie clinique </a:t>
            </a:r>
            <a:endParaRPr sz="1340"/>
          </a:p>
        </p:txBody>
      </p:sp>
      <p:sp>
        <p:nvSpPr>
          <p:cNvPr id="78" name="Google Shape;78;p18"/>
          <p:cNvSpPr txBox="1"/>
          <p:nvPr>
            <p:ph idx="1" type="body"/>
          </p:nvPr>
        </p:nvSpPr>
        <p:spPr>
          <a:xfrm>
            <a:off x="410989" y="910487"/>
            <a:ext cx="3777952" cy="70286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lt1"/>
              </a:buClr>
              <a:buSzPts val="2000"/>
              <a:buNone/>
            </a:pPr>
            <a:r>
              <a:rPr lang="fr-FR">
                <a:solidFill>
                  <a:schemeClr val="accent5"/>
                </a:solidFill>
              </a:rPr>
              <a:t>PsychoPharmaQuiz</a:t>
            </a:r>
            <a:endParaRPr>
              <a:solidFill>
                <a:schemeClr val="accent5"/>
              </a:solidFill>
            </a:endParaRPr>
          </a:p>
        </p:txBody>
      </p:sp>
      <p:sp>
        <p:nvSpPr>
          <p:cNvPr id="79" name="Google Shape;79;p18"/>
          <p:cNvSpPr txBox="1"/>
          <p:nvPr/>
        </p:nvSpPr>
        <p:spPr>
          <a:xfrm>
            <a:off x="5059539" y="568758"/>
            <a:ext cx="6846497" cy="31591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2"/>
              </a:buClr>
              <a:buSzPts val="1800"/>
              <a:buFont typeface="Arial"/>
              <a:buNone/>
            </a:pPr>
            <a:r>
              <a:rPr b="1" i="0" lang="fr-FR" sz="1800" u="none" cap="none" strike="noStrike">
                <a:solidFill>
                  <a:schemeClr val="lt2"/>
                </a:solidFill>
                <a:latin typeface="Arial"/>
                <a:ea typeface="Arial"/>
                <a:cs typeface="Arial"/>
                <a:sym typeface="Arial"/>
              </a:rPr>
              <a:t>Méthode pédagogique retenue</a:t>
            </a:r>
            <a:endParaRPr b="0" i="0" sz="1400" u="none" cap="none" strike="noStrike">
              <a:solidFill>
                <a:srgbClr val="000000"/>
              </a:solidFill>
              <a:latin typeface="Arial"/>
              <a:ea typeface="Arial"/>
              <a:cs typeface="Arial"/>
              <a:sym typeface="Arial"/>
            </a:endParaRPr>
          </a:p>
        </p:txBody>
      </p:sp>
      <p:sp>
        <p:nvSpPr>
          <p:cNvPr id="80" name="Google Shape;80;p18"/>
          <p:cNvSpPr txBox="1"/>
          <p:nvPr/>
        </p:nvSpPr>
        <p:spPr>
          <a:xfrm>
            <a:off x="5059536" y="834936"/>
            <a:ext cx="6846256" cy="556739"/>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None/>
            </a:pPr>
            <a:r>
              <a:rPr b="0" i="0" lang="fr-FR" sz="1400" u="none" cap="none" strike="noStrike">
                <a:solidFill>
                  <a:schemeClr val="dk2"/>
                </a:solidFill>
                <a:latin typeface="Arial"/>
                <a:ea typeface="Arial"/>
                <a:cs typeface="Arial"/>
                <a:sym typeface="Arial"/>
              </a:rPr>
              <a:t>Gamification / jeu de plateau</a:t>
            </a:r>
            <a:endParaRPr b="0" i="0" sz="1200" u="none" cap="none" strike="noStrike">
              <a:solidFill>
                <a:srgbClr val="000000"/>
              </a:solidFill>
              <a:latin typeface="Arial"/>
              <a:ea typeface="Arial"/>
              <a:cs typeface="Arial"/>
              <a:sym typeface="Arial"/>
            </a:endParaRPr>
          </a:p>
        </p:txBody>
      </p:sp>
      <p:sp>
        <p:nvSpPr>
          <p:cNvPr id="81" name="Google Shape;81;p18"/>
          <p:cNvSpPr txBox="1"/>
          <p:nvPr/>
        </p:nvSpPr>
        <p:spPr>
          <a:xfrm>
            <a:off x="5059538" y="1137833"/>
            <a:ext cx="6846497" cy="31591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i="0" lang="fr-FR" sz="1800" u="none" cap="none" strike="noStrike">
                <a:solidFill>
                  <a:schemeClr val="lt2"/>
                </a:solidFill>
                <a:latin typeface="Arial"/>
                <a:ea typeface="Arial"/>
                <a:cs typeface="Arial"/>
                <a:sym typeface="Arial"/>
              </a:rPr>
              <a:t>Déroulé résumé de la solution ludopédagogique élaborée</a:t>
            </a:r>
            <a:endParaRPr b="1" i="0" sz="1800" u="none" cap="none" strike="noStrike">
              <a:solidFill>
                <a:schemeClr val="lt2"/>
              </a:solidFill>
              <a:latin typeface="Arial"/>
              <a:ea typeface="Arial"/>
              <a:cs typeface="Arial"/>
              <a:sym typeface="Arial"/>
            </a:endParaRPr>
          </a:p>
        </p:txBody>
      </p:sp>
      <p:sp>
        <p:nvSpPr>
          <p:cNvPr id="82" name="Google Shape;82;p18"/>
          <p:cNvSpPr txBox="1"/>
          <p:nvPr/>
        </p:nvSpPr>
        <p:spPr>
          <a:xfrm>
            <a:off x="5059536" y="1425871"/>
            <a:ext cx="6846256" cy="1622090"/>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None/>
            </a:pPr>
            <a:r>
              <a:rPr b="0" i="0" lang="fr-FR" sz="1400" u="none" cap="none" strike="noStrike">
                <a:solidFill>
                  <a:schemeClr val="dk2"/>
                </a:solidFill>
                <a:latin typeface="Arial"/>
                <a:ea typeface="Arial"/>
                <a:cs typeface="Arial"/>
                <a:sym typeface="Arial"/>
              </a:rPr>
              <a:t>Le maître du jeu est désigné pour énoncer les questions aux autres joueurs répartis en 2 équipes. Les équipes lancent tour à tour un dé qui indiquera le type de question auquel elles devront répondre (effets indésirables, interactions médicamenteuses, cas clinique, pharmacologie et questions FLASH). Les thèmes abordés sont la anxiolytiques, les thymorégulateurs, les neuroleptiques et les antidépresseurs. Une bonne réponse rapporte 2 points </a:t>
            </a:r>
            <a:r>
              <a:rPr b="0" i="1" lang="fr-FR" sz="1400" u="none" cap="none" strike="noStrike">
                <a:solidFill>
                  <a:schemeClr val="dk2"/>
                </a:solidFill>
                <a:latin typeface="Arial"/>
                <a:ea typeface="Arial"/>
                <a:cs typeface="Arial"/>
                <a:sym typeface="Arial"/>
              </a:rPr>
              <a:t>(pour plus d’informations, se référer à la notice dans la boite de jeu).</a:t>
            </a:r>
            <a:endParaRPr b="0" i="1" sz="1200" u="none" cap="none" strike="noStrike">
              <a:solidFill>
                <a:srgbClr val="000000"/>
              </a:solidFill>
              <a:latin typeface="Arial"/>
              <a:ea typeface="Arial"/>
              <a:cs typeface="Arial"/>
              <a:sym typeface="Arial"/>
            </a:endParaRPr>
          </a:p>
        </p:txBody>
      </p:sp>
      <p:sp>
        <p:nvSpPr>
          <p:cNvPr id="83" name="Google Shape;83;p18"/>
          <p:cNvSpPr txBox="1"/>
          <p:nvPr/>
        </p:nvSpPr>
        <p:spPr>
          <a:xfrm>
            <a:off x="5069546" y="2849374"/>
            <a:ext cx="6846497" cy="31591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2"/>
              </a:buClr>
              <a:buSzPts val="1800"/>
              <a:buFont typeface="Arial"/>
              <a:buNone/>
            </a:pPr>
            <a:r>
              <a:rPr b="1" i="0" lang="fr-FR" sz="1800" u="none" cap="none" strike="noStrike">
                <a:solidFill>
                  <a:schemeClr val="lt2"/>
                </a:solidFill>
                <a:latin typeface="Arial"/>
                <a:ea typeface="Arial"/>
                <a:cs typeface="Arial"/>
                <a:sym typeface="Arial"/>
              </a:rPr>
              <a:t>Données pratiques</a:t>
            </a:r>
            <a:endParaRPr b="0" i="0" sz="1400" u="none" cap="none" strike="noStrike">
              <a:solidFill>
                <a:srgbClr val="000000"/>
              </a:solidFill>
              <a:latin typeface="Arial"/>
              <a:ea typeface="Arial"/>
              <a:cs typeface="Arial"/>
              <a:sym typeface="Arial"/>
            </a:endParaRPr>
          </a:p>
        </p:txBody>
      </p:sp>
      <p:sp>
        <p:nvSpPr>
          <p:cNvPr id="84" name="Google Shape;84;p18"/>
          <p:cNvSpPr txBox="1"/>
          <p:nvPr/>
        </p:nvSpPr>
        <p:spPr>
          <a:xfrm>
            <a:off x="5069545" y="3105617"/>
            <a:ext cx="6846256" cy="55673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0" i="0" lang="fr-FR" sz="1400" u="none" cap="none" strike="noStrike">
                <a:solidFill>
                  <a:schemeClr val="dk2"/>
                </a:solidFill>
                <a:latin typeface="Arial"/>
                <a:ea typeface="Arial"/>
                <a:cs typeface="Arial"/>
                <a:sym typeface="Arial"/>
              </a:rPr>
              <a:t>La partie dure 30 à 45 min. Elle est planifiée environ une fois par mois, en fonction de la disponibilité de l’équipe. Le minimum de joueurs requis est de 3 personnes. La boite de jeu contenant la notice complète, les cartes questions réponses, le sablier et le dés ainsi que les fiches de décompte des points sont à votre disposition.</a:t>
            </a:r>
            <a:endParaRPr b="0" i="0" sz="1400" u="none" cap="none" strike="noStrike">
              <a:solidFill>
                <a:schemeClr val="dk2"/>
              </a:solidFill>
              <a:latin typeface="Arial"/>
              <a:ea typeface="Arial"/>
              <a:cs typeface="Arial"/>
              <a:sym typeface="Arial"/>
            </a:endParaRPr>
          </a:p>
        </p:txBody>
      </p:sp>
      <p:sp>
        <p:nvSpPr>
          <p:cNvPr id="85" name="Google Shape;85;p18"/>
          <p:cNvSpPr/>
          <p:nvPr/>
        </p:nvSpPr>
        <p:spPr>
          <a:xfrm>
            <a:off x="4714936" y="1238825"/>
            <a:ext cx="139130" cy="13913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6" name="Google Shape;86;p18"/>
          <p:cNvSpPr/>
          <p:nvPr/>
        </p:nvSpPr>
        <p:spPr>
          <a:xfrm>
            <a:off x="4724945" y="2946576"/>
            <a:ext cx="139130" cy="13913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7" name="Google Shape;87;p18"/>
          <p:cNvSpPr txBox="1"/>
          <p:nvPr/>
        </p:nvSpPr>
        <p:spPr>
          <a:xfrm>
            <a:off x="410989" y="1322596"/>
            <a:ext cx="3777952" cy="7028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SzPts val="2000"/>
              <a:buFont typeface="Arial"/>
              <a:buNone/>
            </a:pPr>
            <a:r>
              <a:rPr b="0" i="0" lang="fr-FR" sz="1600" u="none" cap="none" strike="noStrike">
                <a:solidFill>
                  <a:schemeClr val="lt1"/>
                </a:solidFill>
                <a:latin typeface="Arial"/>
                <a:ea typeface="Arial"/>
                <a:cs typeface="Arial"/>
                <a:sym typeface="Arial"/>
              </a:rPr>
              <a:t>Pharmacie/ Centre Georges Daumezon</a:t>
            </a:r>
            <a:endParaRPr b="0" i="0" sz="1600" u="none" cap="none" strike="noStrike">
              <a:solidFill>
                <a:schemeClr val="lt1"/>
              </a:solidFill>
              <a:latin typeface="Arial"/>
              <a:ea typeface="Arial"/>
              <a:cs typeface="Arial"/>
              <a:sym typeface="Arial"/>
            </a:endParaRPr>
          </a:p>
        </p:txBody>
      </p:sp>
      <p:sp>
        <p:nvSpPr>
          <p:cNvPr id="88" name="Google Shape;88;p18"/>
          <p:cNvSpPr/>
          <p:nvPr/>
        </p:nvSpPr>
        <p:spPr>
          <a:xfrm>
            <a:off x="410749" y="1617631"/>
            <a:ext cx="2379177"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fr-FR" sz="1400" u="none" cap="none" strike="noStrike">
                <a:solidFill>
                  <a:srgbClr val="000000"/>
                </a:solidFill>
                <a:latin typeface="Times New Roman"/>
                <a:ea typeface="Times New Roman"/>
                <a:cs typeface="Times New Roman"/>
                <a:sym typeface="Times New Roman"/>
              </a:rPr>
              <a:t>Morgane HELESBEUX</a:t>
            </a:r>
            <a:endParaRPr/>
          </a:p>
          <a:p>
            <a:pPr indent="0" lvl="0" marL="0" marR="0" rtl="0" algn="l">
              <a:lnSpc>
                <a:spcPct val="100000"/>
              </a:lnSpc>
              <a:spcBef>
                <a:spcPts val="0"/>
              </a:spcBef>
              <a:spcAft>
                <a:spcPts val="0"/>
              </a:spcAft>
              <a:buNone/>
            </a:pPr>
            <a:r>
              <a:rPr b="0" i="0" lang="fr-FR" sz="1400" u="none" cap="none" strike="noStrike">
                <a:solidFill>
                  <a:srgbClr val="000000"/>
                </a:solidFill>
                <a:latin typeface="Times New Roman"/>
                <a:ea typeface="Times New Roman"/>
                <a:cs typeface="Times New Roman"/>
                <a:sym typeface="Times New Roman"/>
              </a:rPr>
              <a:t>pharmacie@ch-gdaumezon.fr</a:t>
            </a:r>
            <a:endParaRPr b="0" i="0" sz="1400" u="none" cap="none" strike="noStrike">
              <a:solidFill>
                <a:srgbClr val="000000"/>
              </a:solidFill>
              <a:latin typeface="Arial"/>
              <a:ea typeface="Arial"/>
              <a:cs typeface="Arial"/>
              <a:sym typeface="Arial"/>
            </a:endParaRPr>
          </a:p>
        </p:txBody>
      </p:sp>
      <p:sp>
        <p:nvSpPr>
          <p:cNvPr id="89" name="Google Shape;89;p18"/>
          <p:cNvSpPr/>
          <p:nvPr/>
        </p:nvSpPr>
        <p:spPr>
          <a:xfrm>
            <a:off x="410749" y="2114017"/>
            <a:ext cx="1361669"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fr-FR" sz="1800" u="none" cap="none" strike="noStrike">
                <a:solidFill>
                  <a:srgbClr val="000000"/>
                </a:solidFill>
                <a:latin typeface="Times New Roman"/>
                <a:ea typeface="Times New Roman"/>
                <a:cs typeface="Times New Roman"/>
                <a:sym typeface="Times New Roman"/>
              </a:rPr>
              <a:t>2024</a:t>
            </a:r>
            <a:endParaRPr b="0" i="0" sz="1800" u="none" cap="none" strike="noStrike">
              <a:solidFill>
                <a:srgbClr val="000000"/>
              </a:solidFill>
              <a:latin typeface="Arial"/>
              <a:ea typeface="Arial"/>
              <a:cs typeface="Arial"/>
              <a:sym typeface="Arial"/>
            </a:endParaRPr>
          </a:p>
        </p:txBody>
      </p:sp>
      <p:sp>
        <p:nvSpPr>
          <p:cNvPr id="90" name="Google Shape;90;p18"/>
          <p:cNvSpPr txBox="1"/>
          <p:nvPr/>
        </p:nvSpPr>
        <p:spPr>
          <a:xfrm>
            <a:off x="410989" y="2450924"/>
            <a:ext cx="3884786" cy="31591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2"/>
              </a:buClr>
              <a:buSzPts val="1800"/>
              <a:buFont typeface="Arial"/>
              <a:buNone/>
            </a:pPr>
            <a:r>
              <a:rPr b="1" i="0" lang="fr-FR" sz="1800" u="none" cap="none" strike="noStrike">
                <a:solidFill>
                  <a:schemeClr val="accent2"/>
                </a:solidFill>
                <a:latin typeface="Arial"/>
                <a:ea typeface="Arial"/>
                <a:cs typeface="Arial"/>
                <a:sym typeface="Arial"/>
              </a:rPr>
              <a:t>Problématique – Thème principal</a:t>
            </a:r>
            <a:endParaRPr b="1" i="0" sz="1800" u="none" cap="none" strike="noStrike">
              <a:solidFill>
                <a:schemeClr val="accent2"/>
              </a:solidFill>
              <a:latin typeface="Arial"/>
              <a:ea typeface="Arial"/>
              <a:cs typeface="Arial"/>
              <a:sym typeface="Arial"/>
            </a:endParaRPr>
          </a:p>
        </p:txBody>
      </p:sp>
      <p:sp>
        <p:nvSpPr>
          <p:cNvPr id="91" name="Google Shape;91;p18"/>
          <p:cNvSpPr txBox="1"/>
          <p:nvPr/>
        </p:nvSpPr>
        <p:spPr>
          <a:xfrm>
            <a:off x="428917" y="2689794"/>
            <a:ext cx="4080548" cy="1193785"/>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2"/>
              </a:buClr>
              <a:buSzPts val="1600"/>
              <a:buFont typeface="Noto Sans Symbols"/>
              <a:buNone/>
            </a:pPr>
            <a:r>
              <a:rPr b="0" i="0" lang="fr-FR" sz="1600" u="none" cap="none" strike="noStrike">
                <a:solidFill>
                  <a:schemeClr val="accent3"/>
                </a:solidFill>
                <a:latin typeface="Arial"/>
                <a:ea typeface="Arial"/>
                <a:cs typeface="Arial"/>
                <a:sym typeface="Arial"/>
              </a:rPr>
              <a:t>Améliorer la formation continue au sein de la PUI de façon ludique. Le jeu permet de consolider le savoir pharmaceutique dans le domaine de la santé mentale, qui sera utiles lors de l’exercice professionnel.  </a:t>
            </a:r>
            <a:endParaRPr b="0" i="0" sz="1600" u="none" cap="none" strike="noStrike">
              <a:solidFill>
                <a:schemeClr val="accent3"/>
              </a:solidFill>
              <a:latin typeface="Arial"/>
              <a:ea typeface="Arial"/>
              <a:cs typeface="Arial"/>
              <a:sym typeface="Arial"/>
            </a:endParaRPr>
          </a:p>
          <a:p>
            <a:pPr indent="0" lvl="0" marL="0" marR="0" rtl="0" algn="l">
              <a:lnSpc>
                <a:spcPct val="90000"/>
              </a:lnSpc>
              <a:spcBef>
                <a:spcPts val="0"/>
              </a:spcBef>
              <a:spcAft>
                <a:spcPts val="0"/>
              </a:spcAft>
              <a:buClr>
                <a:schemeClr val="lt2"/>
              </a:buClr>
              <a:buSzPts val="1600"/>
              <a:buFont typeface="Noto Sans Symbols"/>
              <a:buNone/>
            </a:pPr>
            <a:r>
              <a:t/>
            </a:r>
            <a:endParaRPr b="0" i="0" sz="1600" u="none" cap="none" strike="noStrike">
              <a:solidFill>
                <a:schemeClr val="dk2"/>
              </a:solidFill>
              <a:latin typeface="Arial"/>
              <a:ea typeface="Arial"/>
              <a:cs typeface="Arial"/>
              <a:sym typeface="Arial"/>
            </a:endParaRPr>
          </a:p>
        </p:txBody>
      </p:sp>
      <p:sp>
        <p:nvSpPr>
          <p:cNvPr id="92" name="Google Shape;92;p18"/>
          <p:cNvSpPr txBox="1"/>
          <p:nvPr/>
        </p:nvSpPr>
        <p:spPr>
          <a:xfrm>
            <a:off x="410749" y="3844967"/>
            <a:ext cx="3884786" cy="31591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2"/>
              </a:buClr>
              <a:buSzPts val="1800"/>
              <a:buFont typeface="Arial"/>
              <a:buNone/>
            </a:pPr>
            <a:r>
              <a:rPr b="1" i="0" lang="fr-FR" sz="1800" u="none" cap="none" strike="noStrike">
                <a:solidFill>
                  <a:schemeClr val="accent2"/>
                </a:solidFill>
                <a:latin typeface="Arial"/>
                <a:ea typeface="Arial"/>
                <a:cs typeface="Arial"/>
                <a:sym typeface="Arial"/>
              </a:rPr>
              <a:t>Objectifs pédagogiques</a:t>
            </a:r>
            <a:endParaRPr b="1" i="0" sz="1800" u="none" cap="none" strike="noStrike">
              <a:solidFill>
                <a:schemeClr val="accent2"/>
              </a:solidFill>
              <a:latin typeface="Arial"/>
              <a:ea typeface="Arial"/>
              <a:cs typeface="Arial"/>
              <a:sym typeface="Arial"/>
            </a:endParaRPr>
          </a:p>
        </p:txBody>
      </p:sp>
      <p:sp>
        <p:nvSpPr>
          <p:cNvPr id="93" name="Google Shape;93;p18"/>
          <p:cNvSpPr txBox="1"/>
          <p:nvPr/>
        </p:nvSpPr>
        <p:spPr>
          <a:xfrm>
            <a:off x="410749" y="4119876"/>
            <a:ext cx="3777952" cy="1193785"/>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lt2"/>
              </a:buClr>
              <a:buSzPts val="1600"/>
              <a:buFont typeface="Noto Sans Symbols"/>
              <a:buNone/>
            </a:pPr>
            <a:r>
              <a:rPr b="0" i="0" lang="fr-FR" sz="1600" u="none" cap="none" strike="noStrike">
                <a:solidFill>
                  <a:schemeClr val="accent3"/>
                </a:solidFill>
                <a:latin typeface="Arial"/>
                <a:ea typeface="Arial"/>
                <a:cs typeface="Arial"/>
                <a:sym typeface="Arial"/>
              </a:rPr>
              <a:t>Connaître et comprendre les différentes classes médicamenteuses.</a:t>
            </a:r>
            <a:endParaRPr/>
          </a:p>
          <a:p>
            <a:pPr indent="0" lvl="0" marL="0" marR="0" rtl="0" algn="l">
              <a:lnSpc>
                <a:spcPct val="90000"/>
              </a:lnSpc>
              <a:spcBef>
                <a:spcPts val="0"/>
              </a:spcBef>
              <a:spcAft>
                <a:spcPts val="0"/>
              </a:spcAft>
              <a:buClr>
                <a:schemeClr val="lt2"/>
              </a:buClr>
              <a:buSzPts val="1600"/>
              <a:buFont typeface="Noto Sans Symbols"/>
              <a:buNone/>
            </a:pPr>
            <a:r>
              <a:rPr b="0" i="0" lang="fr-FR" sz="1600" u="none" cap="none" strike="noStrike">
                <a:solidFill>
                  <a:schemeClr val="accent3"/>
                </a:solidFill>
                <a:latin typeface="Arial"/>
                <a:ea typeface="Arial"/>
                <a:cs typeface="Arial"/>
                <a:sym typeface="Arial"/>
              </a:rPr>
              <a:t>Appliquer ces connaissances au quotidien.</a:t>
            </a:r>
            <a:endParaRPr b="0" i="0" sz="1600" u="none" cap="none" strike="noStrike">
              <a:solidFill>
                <a:schemeClr val="accent3"/>
              </a:solidFill>
              <a:latin typeface="Arial"/>
              <a:ea typeface="Arial"/>
              <a:cs typeface="Arial"/>
              <a:sym typeface="Arial"/>
            </a:endParaRPr>
          </a:p>
        </p:txBody>
      </p:sp>
      <p:sp>
        <p:nvSpPr>
          <p:cNvPr id="94" name="Google Shape;94;p18"/>
          <p:cNvSpPr txBox="1"/>
          <p:nvPr/>
        </p:nvSpPr>
        <p:spPr>
          <a:xfrm>
            <a:off x="5069545" y="3950887"/>
            <a:ext cx="6846497" cy="31591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i="0" lang="fr-FR" sz="1800" u="none" cap="none" strike="noStrike">
                <a:solidFill>
                  <a:schemeClr val="lt2"/>
                </a:solidFill>
                <a:latin typeface="Arial"/>
                <a:ea typeface="Arial"/>
                <a:cs typeface="Arial"/>
                <a:sym typeface="Arial"/>
              </a:rPr>
              <a:t>Modalités d’évaluation ou de feedback</a:t>
            </a:r>
            <a:endParaRPr b="1" i="0" sz="1800" u="none" cap="none" strike="noStrike">
              <a:solidFill>
                <a:schemeClr val="lt2"/>
              </a:solidFill>
              <a:latin typeface="Arial"/>
              <a:ea typeface="Arial"/>
              <a:cs typeface="Arial"/>
              <a:sym typeface="Arial"/>
            </a:endParaRPr>
          </a:p>
        </p:txBody>
      </p:sp>
      <p:pic>
        <p:nvPicPr>
          <p:cNvPr id="95" name="Google Shape;95;p18">
            <a:hlinkClick r:id="rId3"/>
          </p:cNvPr>
          <p:cNvPicPr preferRelativeResize="0"/>
          <p:nvPr/>
        </p:nvPicPr>
        <p:blipFill rotWithShape="1">
          <a:blip r:embed="rId4">
            <a:alphaModFix/>
          </a:blip>
          <a:srcRect b="0" l="0" r="0" t="0"/>
          <a:stretch/>
        </p:blipFill>
        <p:spPr>
          <a:xfrm>
            <a:off x="3399529" y="5947275"/>
            <a:ext cx="789412" cy="725077"/>
          </a:xfrm>
          <a:prstGeom prst="rect">
            <a:avLst/>
          </a:prstGeom>
          <a:noFill/>
          <a:ln>
            <a:noFill/>
          </a:ln>
        </p:spPr>
      </p:pic>
      <p:sp>
        <p:nvSpPr>
          <p:cNvPr id="96" name="Google Shape;96;p18"/>
          <p:cNvSpPr/>
          <p:nvPr/>
        </p:nvSpPr>
        <p:spPr>
          <a:xfrm>
            <a:off x="4724945" y="4039279"/>
            <a:ext cx="139130" cy="13913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7" name="Google Shape;97;p18"/>
          <p:cNvSpPr/>
          <p:nvPr/>
        </p:nvSpPr>
        <p:spPr>
          <a:xfrm>
            <a:off x="5069545" y="5085681"/>
            <a:ext cx="253146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fr-FR" sz="1800" u="none" cap="none" strike="noStrike">
                <a:solidFill>
                  <a:schemeClr val="lt2"/>
                </a:solidFill>
                <a:latin typeface="Arial"/>
                <a:ea typeface="Arial"/>
                <a:cs typeface="Arial"/>
                <a:sym typeface="Arial"/>
              </a:rPr>
              <a:t>Retours d’expérience</a:t>
            </a:r>
            <a:endParaRPr/>
          </a:p>
        </p:txBody>
      </p:sp>
      <p:sp>
        <p:nvSpPr>
          <p:cNvPr id="98" name="Google Shape;98;p18"/>
          <p:cNvSpPr/>
          <p:nvPr/>
        </p:nvSpPr>
        <p:spPr>
          <a:xfrm>
            <a:off x="4714936" y="5191892"/>
            <a:ext cx="139130" cy="13913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9" name="Google Shape;99;p18"/>
          <p:cNvSpPr/>
          <p:nvPr/>
        </p:nvSpPr>
        <p:spPr>
          <a:xfrm>
            <a:off x="4749775" y="6189281"/>
            <a:ext cx="7164718" cy="73866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fr-FR" sz="1400" u="none" cap="none" strike="noStrike">
                <a:solidFill>
                  <a:srgbClr val="000000"/>
                </a:solidFill>
                <a:latin typeface="Times New Roman"/>
                <a:ea typeface="Times New Roman"/>
                <a:cs typeface="Times New Roman"/>
                <a:sym typeface="Times New Roman"/>
              </a:rPr>
              <a:t>Contenu scientifique et sources : HAS, VIDAL hoptimal, Thériaque, PubMed, fiches OMEDIT, </a:t>
            </a:r>
            <a:endParaRPr b="0" i="0" sz="1400" u="none" cap="none" strike="noStrike">
              <a:solidFill>
                <a:srgbClr val="000000"/>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rPr b="0" i="0" lang="fr-FR" sz="1400" u="none" cap="none" strike="noStrike">
                <a:solidFill>
                  <a:srgbClr val="000000"/>
                </a:solidFill>
                <a:latin typeface="Times New Roman"/>
                <a:ea typeface="Times New Roman"/>
                <a:cs typeface="Times New Roman"/>
                <a:sym typeface="Times New Roman"/>
              </a:rPr>
              <a:t>Stahl, Association des Enseignants de Pharmacologie des Facultés de Pharmacie, DDI-predictor, </a:t>
            </a:r>
            <a:endParaRPr b="0" i="0" sz="1400" u="none" cap="none" strike="noStrike">
              <a:solidFill>
                <a:srgbClr val="000000"/>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rPr b="0" i="0" lang="fr-FR" sz="1400" u="none" cap="none" strike="noStrike">
                <a:solidFill>
                  <a:srgbClr val="000000"/>
                </a:solidFill>
                <a:latin typeface="Times New Roman"/>
                <a:ea typeface="Times New Roman"/>
                <a:cs typeface="Times New Roman"/>
                <a:sym typeface="Times New Roman"/>
              </a:rPr>
              <a:t>AMELI revue Pharmacology, Manuel MSD, Santégouv</a:t>
            </a:r>
            <a:endParaRPr b="0" i="0" sz="1400" u="none" cap="none" strike="noStrike">
              <a:solidFill>
                <a:srgbClr val="000000"/>
              </a:solidFill>
              <a:latin typeface="Arial"/>
              <a:ea typeface="Arial"/>
              <a:cs typeface="Arial"/>
              <a:sym typeface="Arial"/>
            </a:endParaRPr>
          </a:p>
        </p:txBody>
      </p:sp>
      <p:sp>
        <p:nvSpPr>
          <p:cNvPr id="100" name="Google Shape;100;p18"/>
          <p:cNvSpPr txBox="1"/>
          <p:nvPr/>
        </p:nvSpPr>
        <p:spPr>
          <a:xfrm>
            <a:off x="5069545" y="4227422"/>
            <a:ext cx="6846256" cy="887314"/>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None/>
            </a:pPr>
            <a:r>
              <a:rPr b="0" i="0" lang="fr-FR" sz="1400" u="none" cap="none" strike="noStrike">
                <a:solidFill>
                  <a:schemeClr val="dk2"/>
                </a:solidFill>
                <a:latin typeface="Arial"/>
                <a:ea typeface="Arial"/>
                <a:cs typeface="Arial"/>
                <a:sym typeface="Arial"/>
              </a:rPr>
              <a:t>Un questionnaire de satisfaction avec auto-évaluation des participants a été rempli après 5 puis 10 séances, permettant une adaptation du jeu.</a:t>
            </a:r>
            <a:endParaRPr b="0" i="0" sz="12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None/>
            </a:pPr>
            <a:r>
              <a:rPr b="0" i="0" lang="fr-FR" sz="1400" u="none" cap="none" strike="noStrike">
                <a:solidFill>
                  <a:schemeClr val="dk2"/>
                </a:solidFill>
                <a:latin typeface="Arial"/>
                <a:ea typeface="Arial"/>
                <a:cs typeface="Arial"/>
                <a:sym typeface="Arial"/>
              </a:rPr>
              <a:t>Un quiz sous forme de QCM est distribué avant et après 3 séances sur un thème afin d’évaluer l’amélioration des connaissances sur celui-ci. </a:t>
            </a:r>
            <a:endParaRPr b="0" i="0" sz="1400" u="none" cap="none" strike="noStrike">
              <a:solidFill>
                <a:schemeClr val="dk2"/>
              </a:solidFill>
              <a:latin typeface="Arial"/>
              <a:ea typeface="Arial"/>
              <a:cs typeface="Arial"/>
              <a:sym typeface="Arial"/>
            </a:endParaRPr>
          </a:p>
        </p:txBody>
      </p:sp>
      <p:sp>
        <p:nvSpPr>
          <p:cNvPr id="101" name="Google Shape;101;p18"/>
          <p:cNvSpPr txBox="1"/>
          <p:nvPr/>
        </p:nvSpPr>
        <p:spPr>
          <a:xfrm>
            <a:off x="5069061" y="5361906"/>
            <a:ext cx="6928248" cy="55673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0" i="0" lang="fr-FR" sz="1400" u="none" cap="none" strike="noStrike">
                <a:solidFill>
                  <a:schemeClr val="dk2"/>
                </a:solidFill>
                <a:latin typeface="Arial"/>
                <a:ea typeface="Arial"/>
                <a:cs typeface="Arial"/>
                <a:sym typeface="Arial"/>
              </a:rPr>
              <a:t>Douze séances de jeux ont été réalisées. Les points forts identifiés sont : une amélioration des connaissances sur la pharmacologie des traitements utilisés en santé mentale ainsi qu’une amélioration de la cohésion d’équipe. Une uniformisation du niveau de difficulté des questions à été demandée. </a:t>
            </a:r>
            <a:endParaRPr b="0" i="0" sz="1400" u="none" cap="none" strike="noStrike">
              <a:solidFill>
                <a:schemeClr val="dk2"/>
              </a:solidFill>
              <a:latin typeface="Arial"/>
              <a:ea typeface="Arial"/>
              <a:cs typeface="Arial"/>
              <a:sym typeface="Arial"/>
            </a:endParaRPr>
          </a:p>
        </p:txBody>
      </p:sp>
      <p:sp>
        <p:nvSpPr>
          <p:cNvPr id="102" name="Google Shape;102;p18"/>
          <p:cNvSpPr txBox="1"/>
          <p:nvPr/>
        </p:nvSpPr>
        <p:spPr>
          <a:xfrm>
            <a:off x="8192915" y="158002"/>
            <a:ext cx="3884786" cy="31591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2"/>
              </a:buClr>
              <a:buSzPts val="1800"/>
              <a:buFont typeface="Arial"/>
              <a:buNone/>
            </a:pPr>
            <a:r>
              <a:rPr b="1" i="0" lang="fr-FR" sz="1800" u="none" cap="none" strike="noStrike">
                <a:solidFill>
                  <a:schemeClr val="accent2"/>
                </a:solidFill>
                <a:latin typeface="Arial"/>
                <a:ea typeface="Arial"/>
                <a:cs typeface="Arial"/>
                <a:sym typeface="Arial"/>
              </a:rPr>
              <a:t>Play Zone – Congrès Nantes 2026</a:t>
            </a:r>
            <a:endParaRPr b="1" i="0" sz="1800" u="none" cap="none" strike="noStrike">
              <a:solidFill>
                <a:schemeClr val="accent2"/>
              </a:solidFill>
              <a:latin typeface="Arial"/>
              <a:ea typeface="Arial"/>
              <a:cs typeface="Arial"/>
              <a:sym typeface="Arial"/>
            </a:endParaRPr>
          </a:p>
        </p:txBody>
      </p:sp>
      <p:sp>
        <p:nvSpPr>
          <p:cNvPr id="103" name="Google Shape;103;p18"/>
          <p:cNvSpPr txBox="1"/>
          <p:nvPr/>
        </p:nvSpPr>
        <p:spPr>
          <a:xfrm>
            <a:off x="410749" y="5067978"/>
            <a:ext cx="3884786" cy="31591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2"/>
              </a:buClr>
              <a:buSzPts val="1800"/>
              <a:buFont typeface="Arial"/>
              <a:buNone/>
            </a:pPr>
            <a:r>
              <a:rPr b="1" i="0" lang="fr-FR" sz="1800" u="none" cap="none" strike="noStrike">
                <a:solidFill>
                  <a:schemeClr val="accent2"/>
                </a:solidFill>
                <a:latin typeface="Arial"/>
                <a:ea typeface="Arial"/>
                <a:cs typeface="Arial"/>
                <a:sym typeface="Arial"/>
              </a:rPr>
              <a:t>Population cible</a:t>
            </a:r>
            <a:endParaRPr b="1" i="0" sz="1800" u="none" cap="none" strike="noStrike">
              <a:solidFill>
                <a:schemeClr val="accent2"/>
              </a:solidFill>
              <a:latin typeface="Arial"/>
              <a:ea typeface="Arial"/>
              <a:cs typeface="Arial"/>
              <a:sym typeface="Arial"/>
            </a:endParaRPr>
          </a:p>
        </p:txBody>
      </p:sp>
      <p:sp>
        <p:nvSpPr>
          <p:cNvPr id="104" name="Google Shape;104;p18"/>
          <p:cNvSpPr txBox="1"/>
          <p:nvPr/>
        </p:nvSpPr>
        <p:spPr>
          <a:xfrm>
            <a:off x="410989" y="5334727"/>
            <a:ext cx="3777952" cy="1193785"/>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lt2"/>
              </a:buClr>
              <a:buSzPts val="1600"/>
              <a:buFont typeface="Noto Sans Symbols"/>
              <a:buNone/>
            </a:pPr>
            <a:r>
              <a:rPr b="0" i="0" lang="fr-FR" sz="1600" u="none" cap="none" strike="noStrike">
                <a:solidFill>
                  <a:schemeClr val="accent3"/>
                </a:solidFill>
                <a:latin typeface="Arial"/>
                <a:ea typeface="Arial"/>
                <a:cs typeface="Arial"/>
                <a:sym typeface="Arial"/>
              </a:rPr>
              <a:t>Externes/internes en pharmacie et en médecine, préparateurs en pharmacie hospitalière, pharmaciens </a:t>
            </a:r>
            <a:endParaRPr/>
          </a:p>
          <a:p>
            <a:pPr indent="0" lvl="0" marL="0" marR="0" rtl="0" algn="l">
              <a:lnSpc>
                <a:spcPct val="90000"/>
              </a:lnSpc>
              <a:spcBef>
                <a:spcPts val="0"/>
              </a:spcBef>
              <a:spcAft>
                <a:spcPts val="0"/>
              </a:spcAft>
              <a:buClr>
                <a:schemeClr val="lt2"/>
              </a:buClr>
              <a:buSzPts val="1600"/>
              <a:buFont typeface="Noto Sans Symbols"/>
              <a:buNone/>
            </a:pPr>
            <a:r>
              <a:rPr b="0" i="0" lang="fr-FR" sz="1600" u="none" cap="none" strike="noStrike">
                <a:solidFill>
                  <a:schemeClr val="accent3"/>
                </a:solidFill>
                <a:latin typeface="Arial"/>
                <a:ea typeface="Arial"/>
                <a:cs typeface="Arial"/>
                <a:sym typeface="Arial"/>
              </a:rPr>
              <a:t>et médecins.</a:t>
            </a:r>
            <a:endParaRPr b="0" i="0" sz="1600" u="none" cap="none" strike="noStrike">
              <a:solidFill>
                <a:schemeClr val="dk2"/>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Thème Office">
  <a:themeElements>
    <a:clrScheme name="Template SFPC (Pantone)">
      <a:dk1>
        <a:srgbClr val="1D1D1B"/>
      </a:dk1>
      <a:lt1>
        <a:srgbClr val="FFFFFF"/>
      </a:lt1>
      <a:dk2>
        <a:srgbClr val="3F7FCA"/>
      </a:dk2>
      <a:lt2>
        <a:srgbClr val="4CC4DD"/>
      </a:lt2>
      <a:accent1>
        <a:srgbClr val="63B0BD"/>
      </a:accent1>
      <a:accent2>
        <a:srgbClr val="78D849"/>
      </a:accent2>
      <a:accent3>
        <a:srgbClr val="E51B78"/>
      </a:accent3>
      <a:accent4>
        <a:srgbClr val="74777B"/>
      </a:accent4>
      <a:accent5>
        <a:srgbClr val="FD9F1A"/>
      </a:accent5>
      <a:accent6>
        <a:srgbClr val="F6EB61"/>
      </a:accent6>
      <a:hlink>
        <a:srgbClr val="63B0BD"/>
      </a:hlink>
      <a:folHlink>
        <a:srgbClr val="A2599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2022-03-09T14:46:59Z</dcterms:created>
  <dc:creator>Quentin DAMIENS</dc:creator>
</cp:coreProperties>
</file>