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Eqd/0Ai6l9+5NaHAlI/2uBDr4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B2C612-B130-45B0-8588-1A259B6A3F1B}">
  <a:tblStyle styleId="{B0B2C612-B130-45B0-8588-1A259B6A3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4"/>
          </a:solidFill>
        </a:fill>
      </a:tcStyle>
    </a:wholeTbl>
    <a:band1H>
      <a:tcTxStyle/>
      <a:tcStyle>
        <a:tcBdr/>
        <a:fill>
          <a:solidFill>
            <a:srgbClr val="D2E3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3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5FCFF-B402-4ED5-93A8-DE4692CA8C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F32E4F-7F64-4F0B-8AE7-2A3CAB9723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74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Couverture + image 1">
  <p:cSld name="1.1 Couverture + imag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894841" y="5823799"/>
            <a:ext cx="6240951" cy="523075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7"/>
          <p:cNvSpPr>
            <a:spLocks noGrp="1"/>
          </p:cNvSpPr>
          <p:nvPr>
            <p:ph type="pic" idx="2"/>
          </p:nvPr>
        </p:nvSpPr>
        <p:spPr>
          <a:xfrm>
            <a:off x="7135792" y="266218"/>
            <a:ext cx="505620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801934" y="1907093"/>
            <a:ext cx="5756008" cy="1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801934" y="3262028"/>
            <a:ext cx="5756008" cy="9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3"/>
          </p:nvPr>
        </p:nvSpPr>
        <p:spPr>
          <a:xfrm>
            <a:off x="821184" y="5363703"/>
            <a:ext cx="4977328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4"/>
          </p:nvPr>
        </p:nvSpPr>
        <p:spPr>
          <a:xfrm>
            <a:off x="801934" y="5033459"/>
            <a:ext cx="4977328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BCBF"/>
              </a:buClr>
              <a:buSzPts val="1600"/>
              <a:buNone/>
              <a:defRPr sz="1600" b="1" i="0">
                <a:solidFill>
                  <a:srgbClr val="58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5"/>
          </p:nvPr>
        </p:nvSpPr>
        <p:spPr>
          <a:xfrm>
            <a:off x="2066409" y="5906982"/>
            <a:ext cx="3583346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/>
          <p:nvPr/>
        </p:nvSpPr>
        <p:spPr>
          <a:xfrm>
            <a:off x="1956153" y="5924969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94842" y="5906982"/>
            <a:ext cx="1171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7" descr="Une image contenant texte, Graphique, graphism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95" y="129232"/>
            <a:ext cx="2382601" cy="138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 Couverture sans image">
  <p:cSld name="1.3 Couverture sans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0" y="3860800"/>
            <a:ext cx="12192000" cy="2997199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ctrTitle"/>
          </p:nvPr>
        </p:nvSpPr>
        <p:spPr>
          <a:xfrm>
            <a:off x="1151319" y="1804628"/>
            <a:ext cx="9889362" cy="8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1151319" y="2728041"/>
            <a:ext cx="9889362" cy="7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3659188" y="5338216"/>
            <a:ext cx="4873624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3659188" y="5024281"/>
            <a:ext cx="4873624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095999" y="5604434"/>
            <a:ext cx="1178239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/>
          <p:nvPr/>
        </p:nvSpPr>
        <p:spPr>
          <a:xfrm>
            <a:off x="5977421" y="5612437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881707" y="5602244"/>
            <a:ext cx="1178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/>
          <p:nvPr/>
        </p:nvSpPr>
        <p:spPr>
          <a:xfrm rot="5400000">
            <a:off x="5939030" y="3277757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9"/>
          <p:cNvSpPr txBox="1"/>
          <p:nvPr/>
        </p:nvSpPr>
        <p:spPr>
          <a:xfrm>
            <a:off x="5706011" y="37580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3 Timeline">
  <p:cSld name="6.3 Timelin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0" y="-3346"/>
            <a:ext cx="4417454" cy="6858000"/>
          </a:xfrm>
          <a:prstGeom prst="rect">
            <a:avLst/>
          </a:prstGeom>
          <a:gradFill>
            <a:gsLst>
              <a:gs pos="0">
                <a:srgbClr val="23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86267" y="6546015"/>
            <a:ext cx="2902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10989" y="2775266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410989" y="358754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ftr" idx="11"/>
          </p:nvPr>
        </p:nvSpPr>
        <p:spPr>
          <a:xfrm>
            <a:off x="7537176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5060260" y="55682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5060261" y="872734"/>
            <a:ext cx="6846256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54"/>
          <p:cNvCxnSpPr/>
          <p:nvPr/>
        </p:nvCxnSpPr>
        <p:spPr>
          <a:xfrm>
            <a:off x="4784501" y="714777"/>
            <a:ext cx="0" cy="614322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4"/>
          <p:cNvSpPr/>
          <p:nvPr/>
        </p:nvSpPr>
        <p:spPr>
          <a:xfrm>
            <a:off x="4714936" y="64521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 rot="5400000">
            <a:off x="921508" y="1707412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4"/>
          <p:cNvSpPr txBox="1"/>
          <p:nvPr/>
        </p:nvSpPr>
        <p:spPr>
          <a:xfrm>
            <a:off x="688486" y="218772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 Sommaire vide">
  <p:cSld name="2.3 Sommaire v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/>
          <p:nvPr/>
        </p:nvSpPr>
        <p:spPr>
          <a:xfrm>
            <a:off x="1" y="0"/>
            <a:ext cx="3073077" cy="68580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3"/>
          <p:cNvSpPr txBox="1"/>
          <p:nvPr/>
        </p:nvSpPr>
        <p:spPr>
          <a:xfrm>
            <a:off x="186267" y="6546015"/>
            <a:ext cx="28868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3"/>
          <p:cNvSpPr/>
          <p:nvPr/>
        </p:nvSpPr>
        <p:spPr>
          <a:xfrm rot="5400000">
            <a:off x="3106834" y="136653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2873811" y="6169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4197983" y="588140"/>
            <a:ext cx="7441676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  <a:defRPr sz="24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4197596" y="1017475"/>
            <a:ext cx="744167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body" idx="2"/>
          </p:nvPr>
        </p:nvSpPr>
        <p:spPr>
          <a:xfrm>
            <a:off x="4197597" y="1546460"/>
            <a:ext cx="7442062" cy="40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▫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▫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4 Timeline 2">
  <p:cSld name="6.4 Timeline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/>
          <p:nvPr/>
        </p:nvSpPr>
        <p:spPr>
          <a:xfrm>
            <a:off x="0" y="6489700"/>
            <a:ext cx="12192001" cy="3683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4"/>
          <p:cNvSpPr txBox="1"/>
          <p:nvPr/>
        </p:nvSpPr>
        <p:spPr>
          <a:xfrm>
            <a:off x="186268" y="6546015"/>
            <a:ext cx="2791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4"/>
          <p:cNvSpPr txBox="1">
            <a:spLocks noGrp="1"/>
          </p:cNvSpPr>
          <p:nvPr>
            <p:ph type="title"/>
          </p:nvPr>
        </p:nvSpPr>
        <p:spPr>
          <a:xfrm>
            <a:off x="624469" y="1063542"/>
            <a:ext cx="11015578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2400"/>
              <a:buFont typeface="Arial Black"/>
              <a:buNone/>
              <a:defRPr sz="2400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624082" y="1497024"/>
            <a:ext cx="1101557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4"/>
          <p:cNvSpPr/>
          <p:nvPr/>
        </p:nvSpPr>
        <p:spPr>
          <a:xfrm rot="5400000">
            <a:off x="1093902" y="53264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860886" y="5335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64"/>
          <p:cNvCxnSpPr/>
          <p:nvPr/>
        </p:nvCxnSpPr>
        <p:spPr>
          <a:xfrm rot="10800000">
            <a:off x="2076476" y="3144934"/>
            <a:ext cx="7856799" cy="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64"/>
          <p:cNvSpPr/>
          <p:nvPr/>
        </p:nvSpPr>
        <p:spPr>
          <a:xfrm rot="5400000">
            <a:off x="1945709" y="307536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>
            <a:spLocks noGrp="1"/>
          </p:cNvSpPr>
          <p:nvPr>
            <p:ph type="body" idx="2"/>
          </p:nvPr>
        </p:nvSpPr>
        <p:spPr>
          <a:xfrm>
            <a:off x="1425455" y="3347895"/>
            <a:ext cx="1302039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4"/>
          <p:cNvSpPr txBox="1">
            <a:spLocks noGrp="1"/>
          </p:cNvSpPr>
          <p:nvPr>
            <p:ph type="body" idx="3"/>
          </p:nvPr>
        </p:nvSpPr>
        <p:spPr>
          <a:xfrm>
            <a:off x="1425456" y="3663809"/>
            <a:ext cx="1302038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 txBox="1">
            <a:spLocks noGrp="1"/>
          </p:cNvSpPr>
          <p:nvPr>
            <p:ph type="title"/>
          </p:nvPr>
        </p:nvSpPr>
        <p:spPr>
          <a:xfrm>
            <a:off x="85465" y="-38057"/>
            <a:ext cx="4210310" cy="39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fr-FR" sz="1200" dirty="0"/>
              <a:t>SOCIETE FRANCAISE DE PHARMACIE CLINIQUE</a:t>
            </a:r>
            <a:endParaRPr sz="1200" dirty="0"/>
          </a:p>
        </p:txBody>
      </p:sp>
      <p:sp>
        <p:nvSpPr>
          <p:cNvPr id="519" name="Google Shape;519;p18"/>
          <p:cNvSpPr txBox="1"/>
          <p:nvPr/>
        </p:nvSpPr>
        <p:spPr>
          <a:xfrm>
            <a:off x="5053186" y="481723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Méthodes pédagogiques retenues</a:t>
            </a:r>
            <a:endParaRPr dirty="0"/>
          </a:p>
        </p:txBody>
      </p:sp>
      <p:sp>
        <p:nvSpPr>
          <p:cNvPr id="520" name="Google Shape;520;p18"/>
          <p:cNvSpPr txBox="1"/>
          <p:nvPr/>
        </p:nvSpPr>
        <p:spPr>
          <a:xfrm>
            <a:off x="5053186" y="781648"/>
            <a:ext cx="6846256" cy="6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Apprentissage expérientiel </a:t>
            </a:r>
            <a:r>
              <a:rPr lang="fr-FR" b="1" dirty="0">
                <a:solidFill>
                  <a:schemeClr val="dk2"/>
                </a:solidFill>
              </a:rPr>
              <a:t>-</a:t>
            </a:r>
            <a:r>
              <a:rPr lang="fr-FR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b="1" dirty="0">
                <a:solidFill>
                  <a:schemeClr val="dk2"/>
                </a:solidFill>
              </a:rPr>
              <a:t>Pédagogie active</a:t>
            </a:r>
            <a:endParaRPr lang="fr-FR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</a:rPr>
              <a:t>- Gamification</a:t>
            </a:r>
            <a:r>
              <a:rPr lang="fr-FR" dirty="0">
                <a:solidFill>
                  <a:schemeClr val="dk2"/>
                </a:solidFill>
              </a:rPr>
              <a:t> </a:t>
            </a:r>
            <a:r>
              <a:rPr lang="fr-FR" b="1" dirty="0">
                <a:solidFill>
                  <a:schemeClr val="dk2"/>
                </a:solidFill>
              </a:rPr>
              <a:t>- Apprentissage hybride</a:t>
            </a:r>
            <a:endParaRPr dirty="0"/>
          </a:p>
        </p:txBody>
      </p:sp>
      <p:sp>
        <p:nvSpPr>
          <p:cNvPr id="521" name="Google Shape;521;p18"/>
          <p:cNvSpPr txBox="1"/>
          <p:nvPr/>
        </p:nvSpPr>
        <p:spPr>
          <a:xfrm>
            <a:off x="5059536" y="1648377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lt2"/>
                </a:solidFill>
              </a:rPr>
              <a:t>Déroulé résumé de la solution </a:t>
            </a:r>
            <a:r>
              <a:rPr lang="fr-FR" sz="1800" b="1" dirty="0" err="1">
                <a:solidFill>
                  <a:schemeClr val="lt2"/>
                </a:solidFill>
              </a:rPr>
              <a:t>ludopédagogique</a:t>
            </a:r>
            <a:r>
              <a:rPr lang="fr-FR" sz="1800" b="1" dirty="0">
                <a:solidFill>
                  <a:schemeClr val="lt2"/>
                </a:solidFill>
              </a:rPr>
              <a:t> élaborée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5087244" y="1940946"/>
            <a:ext cx="7213251" cy="122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mission </a:t>
            </a: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analyser des ordonnances complexes, sécuriser la prise en charge thérapeutique, proposer un accompagnement personnalisé du patient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</a:rPr>
              <a:t>Victoire si l’étudiant est capable de penser, décider et agir comme un pharmacien clinicien en toute sécurité pour le patient</a:t>
            </a:r>
            <a:endParaRPr b="1" dirty="0"/>
          </a:p>
        </p:txBody>
      </p:sp>
      <p:sp>
        <p:nvSpPr>
          <p:cNvPr id="523" name="Google Shape;523;p18"/>
          <p:cNvSpPr txBox="1"/>
          <p:nvPr/>
        </p:nvSpPr>
        <p:spPr>
          <a:xfrm>
            <a:off x="5059537" y="3314081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Données pratiques</a:t>
            </a:r>
            <a:endParaRPr dirty="0"/>
          </a:p>
        </p:txBody>
      </p:sp>
      <p:sp>
        <p:nvSpPr>
          <p:cNvPr id="524" name="Google Shape;524;p18"/>
          <p:cNvSpPr txBox="1"/>
          <p:nvPr/>
        </p:nvSpPr>
        <p:spPr>
          <a:xfrm>
            <a:off x="5059536" y="3602282"/>
            <a:ext cx="6846256" cy="79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buClr>
                <a:schemeClr val="lt2"/>
              </a:buClr>
              <a:buSzPts val="1600"/>
            </a:pP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1h en autonomie s</a:t>
            </a:r>
            <a:r>
              <a:rPr lang="fr-FR" dirty="0">
                <a:solidFill>
                  <a:schemeClr val="dk2"/>
                </a:solidFill>
              </a:rPr>
              <a:t>ur ordinateur, tablette ou smartphone + </a:t>
            </a: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1h30 en ED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</a:rPr>
              <a:t>Contenu actuel : 21 vignettes pédagogiques, 32 cas cliniques, 2 parcours cliniques</a:t>
            </a:r>
            <a:endParaRPr dirty="0"/>
          </a:p>
        </p:txBody>
      </p:sp>
      <p:sp>
        <p:nvSpPr>
          <p:cNvPr id="525" name="Google Shape;525;p18"/>
          <p:cNvSpPr/>
          <p:nvPr/>
        </p:nvSpPr>
        <p:spPr>
          <a:xfrm>
            <a:off x="4705690" y="174414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714936" y="3420516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3357" y="1599294"/>
            <a:ext cx="2161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Virginie </a:t>
            </a:r>
            <a:r>
              <a:rPr lang="fr-FR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Savoldelli</a:t>
            </a:r>
            <a:endParaRPr lang="fr-FR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virginie.savoldelli@aphp,fr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951" y="2182548"/>
            <a:ext cx="4356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1" name="Google Shape;517;p18"/>
          <p:cNvSpPr txBox="1">
            <a:spLocks/>
          </p:cNvSpPr>
          <p:nvPr/>
        </p:nvSpPr>
        <p:spPr>
          <a:xfrm>
            <a:off x="325348" y="2561135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Problématique – Thème principal</a:t>
            </a:r>
          </a:p>
        </p:txBody>
      </p:sp>
      <p:sp>
        <p:nvSpPr>
          <p:cNvPr id="22" name="Google Shape;518;p18"/>
          <p:cNvSpPr txBox="1">
            <a:spLocks/>
          </p:cNvSpPr>
          <p:nvPr/>
        </p:nvSpPr>
        <p:spPr>
          <a:xfrm>
            <a:off x="0" y="2987690"/>
            <a:ext cx="4509465" cy="117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SzPct val="100000"/>
            </a:pP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Google Shape;517;p18"/>
          <p:cNvSpPr txBox="1">
            <a:spLocks/>
          </p:cNvSpPr>
          <p:nvPr/>
        </p:nvSpPr>
        <p:spPr>
          <a:xfrm>
            <a:off x="303203" y="4140705"/>
            <a:ext cx="287266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Objectifs pédagogiques</a:t>
            </a:r>
          </a:p>
        </p:txBody>
      </p:sp>
      <p:sp>
        <p:nvSpPr>
          <p:cNvPr id="24" name="Google Shape;518;p18"/>
          <p:cNvSpPr txBox="1">
            <a:spLocks/>
          </p:cNvSpPr>
          <p:nvPr/>
        </p:nvSpPr>
        <p:spPr>
          <a:xfrm>
            <a:off x="85464" y="4483691"/>
            <a:ext cx="4238997" cy="72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Pharma </a:t>
            </a:r>
            <a:r>
              <a:rPr lang="fr-FR" dirty="0" err="1">
                <a:solidFill>
                  <a:schemeClr val="accent3"/>
                </a:solidFill>
              </a:rPr>
              <a:t>LearningLab</a:t>
            </a:r>
            <a:r>
              <a:rPr lang="fr-FR" dirty="0">
                <a:solidFill>
                  <a:schemeClr val="accent3"/>
                </a:solidFill>
              </a:rPr>
              <a:t> : solution innovante fondée sur les principes de la </a:t>
            </a:r>
            <a:r>
              <a:rPr lang="fr-FR" dirty="0" err="1">
                <a:solidFill>
                  <a:schemeClr val="accent3"/>
                </a:solidFill>
              </a:rPr>
              <a:t>ludopédagogie</a:t>
            </a:r>
            <a:r>
              <a:rPr lang="fr-FR" dirty="0">
                <a:solidFill>
                  <a:schemeClr val="accent3"/>
                </a:solidFill>
              </a:rPr>
              <a:t> et de l’apprentissage actif</a:t>
            </a:r>
          </a:p>
          <a:p>
            <a:pPr marL="0" indent="0" algn="ctr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25" name="Google Shape;523;p18"/>
          <p:cNvSpPr txBox="1"/>
          <p:nvPr/>
        </p:nvSpPr>
        <p:spPr>
          <a:xfrm>
            <a:off x="5059536" y="4346685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lt2"/>
                </a:solidFill>
              </a:rPr>
              <a:t>Modalités d’évaluation ou de feedback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27" name="Google Shape;527;p18"/>
          <p:cNvSpPr/>
          <p:nvPr/>
        </p:nvSpPr>
        <p:spPr>
          <a:xfrm>
            <a:off x="4714936" y="443507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020" y="549091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lt2"/>
                </a:solidFill>
              </a:rPr>
              <a:t>Retours d’expérience</a:t>
            </a:r>
          </a:p>
        </p:txBody>
      </p:sp>
      <p:sp>
        <p:nvSpPr>
          <p:cNvPr id="29" name="Google Shape;527;p18"/>
          <p:cNvSpPr/>
          <p:nvPr/>
        </p:nvSpPr>
        <p:spPr>
          <a:xfrm>
            <a:off x="4705411" y="559712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24;p18"/>
          <p:cNvSpPr txBox="1"/>
          <p:nvPr/>
        </p:nvSpPr>
        <p:spPr>
          <a:xfrm>
            <a:off x="5059536" y="4694218"/>
            <a:ext cx="7132464" cy="79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2"/>
              </a:buClr>
              <a:buSzPct val="100000"/>
            </a:pPr>
            <a:r>
              <a:rPr lang="fr-FR" b="1" dirty="0">
                <a:solidFill>
                  <a:schemeClr val="dk2"/>
                </a:solidFill>
              </a:rPr>
              <a:t>- Feedback immédiat + feedback personnalisé par l’enseignant</a:t>
            </a:r>
          </a:p>
          <a:p>
            <a:pPr>
              <a:lnSpc>
                <a:spcPct val="150000"/>
              </a:lnSpc>
              <a:buClr>
                <a:schemeClr val="lt2"/>
              </a:buClr>
              <a:buSzPct val="100000"/>
            </a:pPr>
            <a:r>
              <a:rPr lang="fr-FR" b="1" dirty="0">
                <a:solidFill>
                  <a:schemeClr val="dk2"/>
                </a:solidFill>
              </a:rPr>
              <a:t>- Scores et progression visibles</a:t>
            </a:r>
          </a:p>
        </p:txBody>
      </p:sp>
      <p:sp>
        <p:nvSpPr>
          <p:cNvPr id="34" name="Google Shape;524;p18"/>
          <p:cNvSpPr txBox="1"/>
          <p:nvPr/>
        </p:nvSpPr>
        <p:spPr>
          <a:xfrm>
            <a:off x="5048026" y="5811990"/>
            <a:ext cx="7252470" cy="80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</a:rPr>
              <a:t>230 étudiants de 4</a:t>
            </a:r>
            <a:r>
              <a:rPr lang="fr-FR" b="1" baseline="30000" dirty="0">
                <a:solidFill>
                  <a:schemeClr val="dk2"/>
                </a:solidFill>
              </a:rPr>
              <a:t>ème</a:t>
            </a:r>
            <a:r>
              <a:rPr lang="fr-FR" b="1" dirty="0">
                <a:solidFill>
                  <a:schemeClr val="dk2"/>
                </a:solidFill>
              </a:rPr>
              <a:t> et  6</a:t>
            </a:r>
            <a:r>
              <a:rPr lang="fr-FR" b="1" baseline="30000" dirty="0">
                <a:solidFill>
                  <a:schemeClr val="dk2"/>
                </a:solidFill>
              </a:rPr>
              <a:t>ème</a:t>
            </a:r>
            <a:r>
              <a:rPr lang="fr-FR" b="1" dirty="0">
                <a:solidFill>
                  <a:schemeClr val="dk2"/>
                </a:solidFill>
              </a:rPr>
              <a:t> année officine</a:t>
            </a:r>
            <a:r>
              <a:rPr lang="fr-FR" dirty="0">
                <a:solidFill>
                  <a:schemeClr val="dk2"/>
                </a:solidFill>
              </a:rPr>
              <a:t>, </a:t>
            </a:r>
            <a:r>
              <a:rPr lang="fr-FR" b="1" dirty="0">
                <a:solidFill>
                  <a:schemeClr val="dk2"/>
                </a:solidFill>
              </a:rPr>
              <a:t>86 % de satisfaction &gt; 8/10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b="1" dirty="0">
                <a:solidFill>
                  <a:schemeClr val="dk2"/>
                </a:solidFill>
              </a:rPr>
              <a:t>100% des étudiants pensent être</a:t>
            </a:r>
            <a:r>
              <a:rPr lang="fr-FR" dirty="0">
                <a:solidFill>
                  <a:schemeClr val="dk2"/>
                </a:solidFill>
              </a:rPr>
              <a:t> </a:t>
            </a:r>
            <a:r>
              <a:rPr lang="fr-FR" b="1" dirty="0">
                <a:solidFill>
                  <a:schemeClr val="dk2"/>
                </a:solidFill>
              </a:rPr>
              <a:t>mieux préparés à appréhender la pratique de la Pharmacie Clinique grâce à Pharma </a:t>
            </a:r>
            <a:r>
              <a:rPr lang="fr-FR" b="1" dirty="0" err="1">
                <a:solidFill>
                  <a:schemeClr val="dk2"/>
                </a:solidFill>
              </a:rPr>
              <a:t>LearningLab</a:t>
            </a:r>
            <a:endParaRPr lang="fr-FR" b="1" dirty="0">
              <a:solidFill>
                <a:schemeClr val="dk2"/>
              </a:solidFill>
            </a:endParaRPr>
          </a:p>
        </p:txBody>
      </p:sp>
      <p:sp>
        <p:nvSpPr>
          <p:cNvPr id="36" name="Google Shape;517;p18"/>
          <p:cNvSpPr txBox="1">
            <a:spLocks/>
          </p:cNvSpPr>
          <p:nvPr/>
        </p:nvSpPr>
        <p:spPr>
          <a:xfrm>
            <a:off x="8266803" y="19462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Play Zone – Congrès Nantes 2026</a:t>
            </a:r>
          </a:p>
        </p:txBody>
      </p:sp>
      <p:sp>
        <p:nvSpPr>
          <p:cNvPr id="37" name="Google Shape;517;p18"/>
          <p:cNvSpPr txBox="1">
            <a:spLocks/>
          </p:cNvSpPr>
          <p:nvPr/>
        </p:nvSpPr>
        <p:spPr>
          <a:xfrm>
            <a:off x="312339" y="5162058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Population cible</a:t>
            </a:r>
          </a:p>
        </p:txBody>
      </p:sp>
      <p:sp>
        <p:nvSpPr>
          <p:cNvPr id="38" name="Google Shape;518;p18"/>
          <p:cNvSpPr txBox="1">
            <a:spLocks/>
          </p:cNvSpPr>
          <p:nvPr/>
        </p:nvSpPr>
        <p:spPr>
          <a:xfrm>
            <a:off x="18083" y="5542884"/>
            <a:ext cx="2974499" cy="72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Etudiants en pharmacie, formation continue, préparateurs en pharmacie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CCEB7-525D-1796-8B39-B75024DD8E58}"/>
              </a:ext>
            </a:extLst>
          </p:cNvPr>
          <p:cNvSpPr/>
          <p:nvPr/>
        </p:nvSpPr>
        <p:spPr>
          <a:xfrm>
            <a:off x="120241" y="1615585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Goulwen</a:t>
            </a:r>
            <a:r>
              <a:rPr lang="fr-FR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Lorcy</a:t>
            </a:r>
          </a:p>
          <a:p>
            <a:pPr algn="ctr"/>
            <a:r>
              <a:rPr lang="fr-FR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goulwen.lorcy@mapui,fr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4993462-3383-314E-EFF9-CA1F8F7D7018}"/>
              </a:ext>
            </a:extLst>
          </p:cNvPr>
          <p:cNvGrpSpPr/>
          <p:nvPr/>
        </p:nvGrpSpPr>
        <p:grpSpPr>
          <a:xfrm>
            <a:off x="292623" y="473994"/>
            <a:ext cx="3741468" cy="1031475"/>
            <a:chOff x="137117" y="557463"/>
            <a:chExt cx="3741468" cy="103147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44AE4A2-DB36-1D86-CD09-A929857DC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019" y="1055301"/>
              <a:ext cx="2151566" cy="533148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71D2BFD-093A-310C-A648-6642FEC2F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396" b="13326"/>
            <a:stretch/>
          </p:blipFill>
          <p:spPr>
            <a:xfrm>
              <a:off x="224756" y="557463"/>
              <a:ext cx="3653829" cy="487227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47C72BE-8ADE-A1DA-48A0-13F8D5A1C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818"/>
            <a:stretch/>
          </p:blipFill>
          <p:spPr>
            <a:xfrm>
              <a:off x="137117" y="1055790"/>
              <a:ext cx="1589661" cy="533148"/>
            </a:xfrm>
            <a:prstGeom prst="rect">
              <a:avLst/>
            </a:prstGeom>
          </p:spPr>
        </p:pic>
      </p:grpSp>
      <p:sp>
        <p:nvSpPr>
          <p:cNvPr id="16" name="Google Shape;518;p18">
            <a:extLst>
              <a:ext uri="{FF2B5EF4-FFF2-40B4-BE49-F238E27FC236}">
                <a16:creationId xmlns:a16="http://schemas.microsoft.com/office/drawing/2014/main" id="{2F0707AB-4C1D-9166-32FC-ACA15494CDCB}"/>
              </a:ext>
            </a:extLst>
          </p:cNvPr>
          <p:cNvSpPr txBox="1">
            <a:spLocks/>
          </p:cNvSpPr>
          <p:nvPr/>
        </p:nvSpPr>
        <p:spPr>
          <a:xfrm>
            <a:off x="11469" y="2888409"/>
            <a:ext cx="4486526" cy="129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fr-FR" sz="1700" dirty="0">
                <a:solidFill>
                  <a:schemeClr val="accent3"/>
                </a:solidFill>
              </a:rPr>
              <a:t>La préparation des analyses d’ordonnances en amont des cours : défi pédagogique majeur</a:t>
            </a:r>
          </a:p>
          <a:p>
            <a:pPr marL="0" indent="0" algn="ctr">
              <a:spcBef>
                <a:spcPts val="0"/>
              </a:spcBef>
              <a:buSzPct val="100000"/>
            </a:pPr>
            <a:endParaRPr lang="fr-FR" sz="1700" dirty="0">
              <a:solidFill>
                <a:schemeClr val="accent3"/>
              </a:solidFill>
            </a:endParaRPr>
          </a:p>
          <a:p>
            <a:pPr marL="0" indent="0" algn="ctr">
              <a:spcBef>
                <a:spcPts val="0"/>
              </a:spcBef>
              <a:buSzPct val="100000"/>
            </a:pPr>
            <a:r>
              <a:rPr lang="fr-FR" sz="1700" dirty="0">
                <a:solidFill>
                  <a:schemeClr val="accent3"/>
                </a:solidFill>
              </a:rPr>
              <a:t>Le modèle transmissif montre ses limites : étudiants passifs, entraînement insuffisant au raisonnement clinique</a:t>
            </a:r>
          </a:p>
          <a:p>
            <a:pPr marL="0" indent="0" algn="ctr">
              <a:spcBef>
                <a:spcPts val="0"/>
              </a:spcBef>
              <a:buSzPct val="100000"/>
            </a:pP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237512E-6CD5-4B44-756F-208146F6C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311" y="5202576"/>
            <a:ext cx="1112762" cy="1104639"/>
          </a:xfrm>
          <a:prstGeom prst="rect">
            <a:avLst/>
          </a:prstGeom>
        </p:spPr>
      </p:pic>
      <p:sp>
        <p:nvSpPr>
          <p:cNvPr id="19" name="Google Shape;518;p18">
            <a:extLst>
              <a:ext uri="{FF2B5EF4-FFF2-40B4-BE49-F238E27FC236}">
                <a16:creationId xmlns:a16="http://schemas.microsoft.com/office/drawing/2014/main" id="{2DADB4F1-F650-3769-9089-B69B2A146C19}"/>
              </a:ext>
            </a:extLst>
          </p:cNvPr>
          <p:cNvSpPr txBox="1">
            <a:spLocks/>
          </p:cNvSpPr>
          <p:nvPr/>
        </p:nvSpPr>
        <p:spPr>
          <a:xfrm>
            <a:off x="2909456" y="6335001"/>
            <a:ext cx="1415006" cy="54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buSzPct val="100000"/>
            </a:pPr>
            <a:r>
              <a:rPr lang="fr-FR" sz="1100" dirty="0"/>
              <a:t>Flashez ce </a:t>
            </a:r>
            <a:r>
              <a:rPr lang="fr-FR" sz="1100" dirty="0" err="1"/>
              <a:t>QRCode</a:t>
            </a:r>
            <a:r>
              <a:rPr lang="fr-FR" sz="1100" dirty="0"/>
              <a:t> pour voir la vidéo de présentation</a:t>
            </a:r>
          </a:p>
          <a:p>
            <a:pPr marL="0" indent="0" algn="just">
              <a:spcBef>
                <a:spcPts val="0"/>
              </a:spcBef>
              <a:buSzPct val="100000"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plate SFPC (Pantone)">
      <a:dk1>
        <a:srgbClr val="1D1D1B"/>
      </a:dk1>
      <a:lt1>
        <a:srgbClr val="FFFFFF"/>
      </a:lt1>
      <a:dk2>
        <a:srgbClr val="3F7FCA"/>
      </a:dk2>
      <a:lt2>
        <a:srgbClr val="4CC4DD"/>
      </a:lt2>
      <a:accent1>
        <a:srgbClr val="63B0BD"/>
      </a:accent1>
      <a:accent2>
        <a:srgbClr val="78D849"/>
      </a:accent2>
      <a:accent3>
        <a:srgbClr val="E51B78"/>
      </a:accent3>
      <a:accent4>
        <a:srgbClr val="74777B"/>
      </a:accent4>
      <a:accent5>
        <a:srgbClr val="FD9F1A"/>
      </a:accent5>
      <a:accent6>
        <a:srgbClr val="F6EB61"/>
      </a:accent6>
      <a:hlink>
        <a:srgbClr val="63B0BD"/>
      </a:hlink>
      <a:folHlink>
        <a:srgbClr val="A25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248</Words>
  <Application>Microsoft Macintosh PowerPoint</Application>
  <PresentationFormat>Grand écran</PresentationFormat>
  <Paragraphs>31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Noto Sans Symbols</vt:lpstr>
      <vt:lpstr>Calibri</vt:lpstr>
      <vt:lpstr>Arial Black</vt:lpstr>
      <vt:lpstr>Roboto</vt:lpstr>
      <vt:lpstr>Arial</vt:lpstr>
      <vt:lpstr>Times New Roman</vt:lpstr>
      <vt:lpstr>Thème Office</vt:lpstr>
      <vt:lpstr>SOCIETE FRANCAISE DE PHARMACIE CLINIQUE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FRANCAISE DE PHARMACIE CLINIQUE</dc:title>
  <dc:creator>Quentin DAMIENS</dc:creator>
  <cp:lastModifiedBy>Goulwen Lorcy</cp:lastModifiedBy>
  <cp:revision>10</cp:revision>
  <dcterms:created xsi:type="dcterms:W3CDTF">2022-03-09T14:46:59Z</dcterms:created>
  <dcterms:modified xsi:type="dcterms:W3CDTF">2026-03-02T17:39:33Z</dcterms:modified>
</cp:coreProperties>
</file>