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embeddedFontLst>
    <p:embeddedFont>
      <p:font typeface="Arial Black" panose="020B0A04020102020204" pitchFamily="34" charset="0"/>
      <p:regular r:id="rId4"/>
      <p:bold r:id="rId5"/>
    </p:embeddedFont>
    <p:embeddedFont>
      <p:font typeface="Roboto" panose="02000000000000000000" pitchFamily="2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gEqd/0Ai6l9+5NaHAlI/2uBDr4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5BEA87-443E-4681-962C-173BE3D4B2CC}" v="1" dt="2026-03-04T21:49:17.880"/>
  </p1510:revLst>
</p1510:revInfo>
</file>

<file path=ppt/tableStyles.xml><?xml version="1.0" encoding="utf-8"?>
<a:tblStyleLst xmlns:a="http://schemas.openxmlformats.org/drawingml/2006/main" def="{B0B2C612-B130-45B0-8588-1A259B6A3F1B}">
  <a:tblStyle styleId="{B0B2C612-B130-45B0-8588-1A259B6A3F1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F2F4"/>
          </a:solidFill>
        </a:fill>
      </a:tcStyle>
    </a:wholeTbl>
    <a:band1H>
      <a:tcTxStyle/>
      <a:tcStyle>
        <a:tcBdr/>
        <a:fill>
          <a:solidFill>
            <a:srgbClr val="D2E3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2E3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275FCFF-B402-4ED5-93A8-DE4692CA8C3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BF32E4F-7F64-4F0B-8AE7-2A3CAB9723D6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92"/>
  </p:normalViewPr>
  <p:slideViewPr>
    <p:cSldViewPr snapToGrid="0">
      <p:cViewPr varScale="1">
        <p:scale>
          <a:sx n="117" d="100"/>
          <a:sy n="117" d="100"/>
        </p:scale>
        <p:origin x="92" y="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51" Type="http://schemas.microsoft.com/office/2015/10/relationships/revisionInfo" Target="revisionInfo.xml"/><Relationship Id="rId3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font" Target="fonts/font4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4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3" name="Google Shape;5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1 Couverture + image 1">
  <p:cSld name="1.1 Couverture + image 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/>
          <p:nvPr/>
        </p:nvSpPr>
        <p:spPr>
          <a:xfrm>
            <a:off x="894841" y="5823799"/>
            <a:ext cx="6240951" cy="523075"/>
          </a:xfrm>
          <a:prstGeom prst="rect">
            <a:avLst/>
          </a:prstGeom>
          <a:gradFill>
            <a:gsLst>
              <a:gs pos="0">
                <a:srgbClr val="2283C6"/>
              </a:gs>
              <a:gs pos="100000">
                <a:srgbClr val="3FBDD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7"/>
          <p:cNvSpPr>
            <a:spLocks noGrp="1"/>
          </p:cNvSpPr>
          <p:nvPr>
            <p:ph type="pic" idx="2"/>
          </p:nvPr>
        </p:nvSpPr>
        <p:spPr>
          <a:xfrm>
            <a:off x="7135792" y="266218"/>
            <a:ext cx="5056209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7"/>
          <p:cNvSpPr txBox="1">
            <a:spLocks noGrp="1"/>
          </p:cNvSpPr>
          <p:nvPr>
            <p:ph type="ctrTitle"/>
          </p:nvPr>
        </p:nvSpPr>
        <p:spPr>
          <a:xfrm>
            <a:off x="801934" y="1907093"/>
            <a:ext cx="5756008" cy="1256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BCBF"/>
              </a:buClr>
              <a:buSzPts val="3000"/>
              <a:buFont typeface="Arial Black"/>
              <a:buNone/>
              <a:defRPr sz="3000" b="1" cap="none">
                <a:solidFill>
                  <a:srgbClr val="58BCB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subTitle" idx="1"/>
          </p:nvPr>
        </p:nvSpPr>
        <p:spPr>
          <a:xfrm>
            <a:off x="801934" y="3262028"/>
            <a:ext cx="5756008" cy="9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body" idx="3"/>
          </p:nvPr>
        </p:nvSpPr>
        <p:spPr>
          <a:xfrm>
            <a:off x="821184" y="5363703"/>
            <a:ext cx="4977328" cy="26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body" idx="4"/>
          </p:nvPr>
        </p:nvSpPr>
        <p:spPr>
          <a:xfrm>
            <a:off x="801934" y="5033459"/>
            <a:ext cx="4977328" cy="31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8BCBF"/>
              </a:buClr>
              <a:buSzPts val="1600"/>
              <a:buNone/>
              <a:defRPr sz="1600" b="1" i="0">
                <a:solidFill>
                  <a:srgbClr val="58BC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body" idx="5"/>
          </p:nvPr>
        </p:nvSpPr>
        <p:spPr>
          <a:xfrm>
            <a:off x="2066409" y="5906982"/>
            <a:ext cx="3583346" cy="36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/>
          <p:nvPr/>
        </p:nvSpPr>
        <p:spPr>
          <a:xfrm>
            <a:off x="1956153" y="5924969"/>
            <a:ext cx="2371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94842" y="5906982"/>
            <a:ext cx="11715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37" descr="Une image contenant texte, Graphique, graphisme, logo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895" y="129232"/>
            <a:ext cx="2382601" cy="1381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3 Couverture sans image">
  <p:cSld name="1.3 Couverture sans imag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9"/>
          <p:cNvSpPr/>
          <p:nvPr/>
        </p:nvSpPr>
        <p:spPr>
          <a:xfrm>
            <a:off x="0" y="3860800"/>
            <a:ext cx="12192000" cy="2997199"/>
          </a:xfrm>
          <a:prstGeom prst="rect">
            <a:avLst/>
          </a:prstGeom>
          <a:gradFill>
            <a:gsLst>
              <a:gs pos="0">
                <a:srgbClr val="2283C6"/>
              </a:gs>
              <a:gs pos="100000">
                <a:srgbClr val="3FBDD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39"/>
          <p:cNvSpPr txBox="1">
            <a:spLocks noGrp="1"/>
          </p:cNvSpPr>
          <p:nvPr>
            <p:ph type="ctrTitle"/>
          </p:nvPr>
        </p:nvSpPr>
        <p:spPr>
          <a:xfrm>
            <a:off x="1151319" y="1804628"/>
            <a:ext cx="9889362" cy="82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BCBF"/>
              </a:buClr>
              <a:buSzPts val="3000"/>
              <a:buFont typeface="Arial Black"/>
              <a:buNone/>
              <a:defRPr sz="3000" b="1" cap="none">
                <a:solidFill>
                  <a:srgbClr val="58BCB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subTitle" idx="1"/>
          </p:nvPr>
        </p:nvSpPr>
        <p:spPr>
          <a:xfrm>
            <a:off x="1151319" y="2728041"/>
            <a:ext cx="9889362" cy="70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2"/>
          </p:nvPr>
        </p:nvSpPr>
        <p:spPr>
          <a:xfrm>
            <a:off x="3659188" y="5338216"/>
            <a:ext cx="4873624" cy="26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3"/>
          </p:nvPr>
        </p:nvSpPr>
        <p:spPr>
          <a:xfrm>
            <a:off x="3659188" y="5024281"/>
            <a:ext cx="4873624" cy="31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4"/>
          </p:nvPr>
        </p:nvSpPr>
        <p:spPr>
          <a:xfrm>
            <a:off x="6095999" y="5604434"/>
            <a:ext cx="1178239" cy="36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/>
          <p:nvPr/>
        </p:nvSpPr>
        <p:spPr>
          <a:xfrm>
            <a:off x="5977421" y="5612437"/>
            <a:ext cx="2371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4881707" y="5602244"/>
            <a:ext cx="11782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/>
          <p:nvPr/>
        </p:nvSpPr>
        <p:spPr>
          <a:xfrm rot="5400000">
            <a:off x="5939030" y="3277757"/>
            <a:ext cx="313936" cy="1169947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chemeClr val="accent2"/>
              </a:gs>
              <a:gs pos="55000">
                <a:srgbClr val="B8DBE1"/>
              </a:gs>
              <a:gs pos="100000">
                <a:schemeClr val="accent1"/>
              </a:gs>
            </a:gsLst>
            <a:lin ang="13500000" scaled="0"/>
          </a:gra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9"/>
          <p:cNvSpPr txBox="1"/>
          <p:nvPr/>
        </p:nvSpPr>
        <p:spPr>
          <a:xfrm>
            <a:off x="5706011" y="3758078"/>
            <a:ext cx="779965" cy="20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3 Timeline">
  <p:cSld name="6.3 Timelin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4"/>
          <p:cNvSpPr/>
          <p:nvPr/>
        </p:nvSpPr>
        <p:spPr>
          <a:xfrm>
            <a:off x="0" y="-3346"/>
            <a:ext cx="4417454" cy="6858000"/>
          </a:xfrm>
          <a:prstGeom prst="rect">
            <a:avLst/>
          </a:prstGeom>
          <a:gradFill>
            <a:gsLst>
              <a:gs pos="0">
                <a:srgbClr val="2383C6"/>
              </a:gs>
              <a:gs pos="100000">
                <a:srgbClr val="3FBDD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54"/>
          <p:cNvSpPr txBox="1"/>
          <p:nvPr/>
        </p:nvSpPr>
        <p:spPr>
          <a:xfrm>
            <a:off x="11436984" y="6493931"/>
            <a:ext cx="627026" cy="36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  </a:t>
            </a:r>
            <a:fld id="{00000000-1234-1234-1234-123412341234}" type="slidenum">
              <a:rPr lang="fr-FR" sz="1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0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54"/>
          <p:cNvSpPr txBox="1"/>
          <p:nvPr/>
        </p:nvSpPr>
        <p:spPr>
          <a:xfrm>
            <a:off x="186267" y="6546015"/>
            <a:ext cx="29028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Société Française de Pharmacie Clinique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54"/>
          <p:cNvSpPr txBox="1">
            <a:spLocks noGrp="1"/>
          </p:cNvSpPr>
          <p:nvPr>
            <p:ph type="title"/>
          </p:nvPr>
        </p:nvSpPr>
        <p:spPr>
          <a:xfrm>
            <a:off x="410989" y="2775266"/>
            <a:ext cx="3777952" cy="75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24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54"/>
          <p:cNvSpPr txBox="1">
            <a:spLocks noGrp="1"/>
          </p:cNvSpPr>
          <p:nvPr>
            <p:ph type="body" idx="1"/>
          </p:nvPr>
        </p:nvSpPr>
        <p:spPr>
          <a:xfrm>
            <a:off x="410989" y="3587544"/>
            <a:ext cx="3777952" cy="70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54"/>
          <p:cNvSpPr txBox="1">
            <a:spLocks noGrp="1"/>
          </p:cNvSpPr>
          <p:nvPr>
            <p:ph type="ftr" idx="11"/>
          </p:nvPr>
        </p:nvSpPr>
        <p:spPr>
          <a:xfrm>
            <a:off x="7537176" y="6489699"/>
            <a:ext cx="411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54"/>
          <p:cNvSpPr txBox="1">
            <a:spLocks noGrp="1"/>
          </p:cNvSpPr>
          <p:nvPr>
            <p:ph type="body" idx="2"/>
          </p:nvPr>
        </p:nvSpPr>
        <p:spPr>
          <a:xfrm>
            <a:off x="5060260" y="556820"/>
            <a:ext cx="684649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54"/>
          <p:cNvSpPr txBox="1">
            <a:spLocks noGrp="1"/>
          </p:cNvSpPr>
          <p:nvPr>
            <p:ph type="body" idx="3"/>
          </p:nvPr>
        </p:nvSpPr>
        <p:spPr>
          <a:xfrm>
            <a:off x="5060261" y="872734"/>
            <a:ext cx="6846256" cy="90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46" name="Google Shape;246;p54"/>
          <p:cNvCxnSpPr/>
          <p:nvPr/>
        </p:nvCxnSpPr>
        <p:spPr>
          <a:xfrm>
            <a:off x="4784501" y="714777"/>
            <a:ext cx="0" cy="6143223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7" name="Google Shape;247;p54"/>
          <p:cNvSpPr/>
          <p:nvPr/>
        </p:nvSpPr>
        <p:spPr>
          <a:xfrm>
            <a:off x="4714936" y="645212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54"/>
          <p:cNvSpPr/>
          <p:nvPr/>
        </p:nvSpPr>
        <p:spPr>
          <a:xfrm rot="5400000">
            <a:off x="921508" y="1707412"/>
            <a:ext cx="313936" cy="1169947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chemeClr val="accent2"/>
              </a:gs>
              <a:gs pos="55000">
                <a:srgbClr val="B8DBE1"/>
              </a:gs>
              <a:gs pos="100000">
                <a:schemeClr val="accent1"/>
              </a:gs>
            </a:gsLst>
            <a:lin ang="13500000" scaled="0"/>
          </a:gra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54"/>
          <p:cNvSpPr txBox="1"/>
          <p:nvPr/>
        </p:nvSpPr>
        <p:spPr>
          <a:xfrm>
            <a:off x="688486" y="2187728"/>
            <a:ext cx="779965" cy="20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3D5175D-B2D9-ED4F-8392-9DEF9F780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401" t="14499" r="6736" b="20720"/>
          <a:stretch>
            <a:fillRect/>
          </a:stretch>
        </p:blipFill>
        <p:spPr>
          <a:xfrm>
            <a:off x="10114596" y="-4973"/>
            <a:ext cx="1791439" cy="14368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BC2F1B2-8C53-7606-E519-0582B969E7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1316"/>
            <a:ext cx="4409440" cy="64179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3 Sommaire vide">
  <p:cSld name="2.3 Sommaire vide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3"/>
          <p:cNvSpPr/>
          <p:nvPr/>
        </p:nvSpPr>
        <p:spPr>
          <a:xfrm>
            <a:off x="1" y="0"/>
            <a:ext cx="3073077" cy="6858001"/>
          </a:xfrm>
          <a:prstGeom prst="rect">
            <a:avLst/>
          </a:prstGeom>
          <a:gradFill>
            <a:gsLst>
              <a:gs pos="0">
                <a:srgbClr val="2283C6"/>
              </a:gs>
              <a:gs pos="100000">
                <a:srgbClr val="3FBDD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63"/>
          <p:cNvSpPr txBox="1">
            <a:spLocks noGrp="1"/>
          </p:cNvSpPr>
          <p:nvPr>
            <p:ph type="ftr" idx="11"/>
          </p:nvPr>
        </p:nvSpPr>
        <p:spPr>
          <a:xfrm>
            <a:off x="7525248" y="6489699"/>
            <a:ext cx="411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63"/>
          <p:cNvSpPr txBox="1"/>
          <p:nvPr/>
        </p:nvSpPr>
        <p:spPr>
          <a:xfrm>
            <a:off x="11436984" y="6493931"/>
            <a:ext cx="627026" cy="36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</a:t>
            </a:r>
            <a:r>
              <a:rPr lang="fr-FR" sz="1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  </a:t>
            </a:r>
            <a:fld id="{00000000-1234-1234-1234-123412341234}" type="slidenum">
              <a:rPr lang="fr-FR" sz="1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0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63"/>
          <p:cNvSpPr txBox="1"/>
          <p:nvPr/>
        </p:nvSpPr>
        <p:spPr>
          <a:xfrm>
            <a:off x="186267" y="6546015"/>
            <a:ext cx="28868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Société Française de Pharmacie Clinique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63"/>
          <p:cNvSpPr/>
          <p:nvPr/>
        </p:nvSpPr>
        <p:spPr>
          <a:xfrm rot="5400000">
            <a:off x="3106834" y="136653"/>
            <a:ext cx="313936" cy="1169947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chemeClr val="accent2"/>
              </a:gs>
              <a:gs pos="55000">
                <a:srgbClr val="B8DBE1"/>
              </a:gs>
              <a:gs pos="100000">
                <a:schemeClr val="accent1"/>
              </a:gs>
            </a:gsLst>
            <a:lin ang="13500000" scaled="0"/>
          </a:gra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63"/>
          <p:cNvSpPr txBox="1"/>
          <p:nvPr/>
        </p:nvSpPr>
        <p:spPr>
          <a:xfrm>
            <a:off x="2873811" y="616978"/>
            <a:ext cx="779965" cy="20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63"/>
          <p:cNvSpPr txBox="1">
            <a:spLocks noGrp="1"/>
          </p:cNvSpPr>
          <p:nvPr>
            <p:ph type="title"/>
          </p:nvPr>
        </p:nvSpPr>
        <p:spPr>
          <a:xfrm>
            <a:off x="4197983" y="588140"/>
            <a:ext cx="7441676" cy="33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 Black"/>
              <a:buNone/>
              <a:defRPr sz="2400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63"/>
          <p:cNvSpPr txBox="1">
            <a:spLocks noGrp="1"/>
          </p:cNvSpPr>
          <p:nvPr>
            <p:ph type="body" idx="1"/>
          </p:nvPr>
        </p:nvSpPr>
        <p:spPr>
          <a:xfrm>
            <a:off x="4197596" y="1017475"/>
            <a:ext cx="7441675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63"/>
          <p:cNvSpPr txBox="1">
            <a:spLocks noGrp="1"/>
          </p:cNvSpPr>
          <p:nvPr>
            <p:ph type="body" idx="2"/>
          </p:nvPr>
        </p:nvSpPr>
        <p:spPr>
          <a:xfrm>
            <a:off x="4197597" y="1546460"/>
            <a:ext cx="7442062" cy="403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▫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▫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4 Timeline 2">
  <p:cSld name="6.4 Timeline 2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4"/>
          <p:cNvSpPr/>
          <p:nvPr/>
        </p:nvSpPr>
        <p:spPr>
          <a:xfrm>
            <a:off x="0" y="6489700"/>
            <a:ext cx="12192001" cy="368301"/>
          </a:xfrm>
          <a:prstGeom prst="rect">
            <a:avLst/>
          </a:prstGeom>
          <a:gradFill>
            <a:gsLst>
              <a:gs pos="0">
                <a:srgbClr val="2283C6"/>
              </a:gs>
              <a:gs pos="100000">
                <a:srgbClr val="3FBDD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64"/>
          <p:cNvSpPr txBox="1"/>
          <p:nvPr/>
        </p:nvSpPr>
        <p:spPr>
          <a:xfrm>
            <a:off x="11436984" y="6493931"/>
            <a:ext cx="627026" cy="36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</a:t>
            </a:r>
            <a:fld id="{00000000-1234-1234-1234-123412341234}" type="slidenum"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64"/>
          <p:cNvSpPr txBox="1"/>
          <p:nvPr/>
        </p:nvSpPr>
        <p:spPr>
          <a:xfrm>
            <a:off x="186268" y="6546015"/>
            <a:ext cx="27917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Société Française de Pharmacie Clinique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64"/>
          <p:cNvSpPr txBox="1">
            <a:spLocks noGrp="1"/>
          </p:cNvSpPr>
          <p:nvPr>
            <p:ph type="title"/>
          </p:nvPr>
        </p:nvSpPr>
        <p:spPr>
          <a:xfrm>
            <a:off x="624469" y="1063542"/>
            <a:ext cx="11015578" cy="33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BCBF"/>
              </a:buClr>
              <a:buSzPts val="2400"/>
              <a:buFont typeface="Arial Black"/>
              <a:buNone/>
              <a:defRPr sz="2400" cap="none">
                <a:solidFill>
                  <a:srgbClr val="58BCB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64"/>
          <p:cNvSpPr txBox="1">
            <a:spLocks noGrp="1"/>
          </p:cNvSpPr>
          <p:nvPr>
            <p:ph type="body" idx="1"/>
          </p:nvPr>
        </p:nvSpPr>
        <p:spPr>
          <a:xfrm>
            <a:off x="624082" y="1497024"/>
            <a:ext cx="1101557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64"/>
          <p:cNvSpPr txBox="1">
            <a:spLocks noGrp="1"/>
          </p:cNvSpPr>
          <p:nvPr>
            <p:ph type="ftr" idx="11"/>
          </p:nvPr>
        </p:nvSpPr>
        <p:spPr>
          <a:xfrm>
            <a:off x="7525248" y="6489699"/>
            <a:ext cx="411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64"/>
          <p:cNvSpPr/>
          <p:nvPr/>
        </p:nvSpPr>
        <p:spPr>
          <a:xfrm rot="5400000">
            <a:off x="1093902" y="53264"/>
            <a:ext cx="313936" cy="1169947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chemeClr val="accent2"/>
              </a:gs>
              <a:gs pos="55000">
                <a:srgbClr val="B8DBE1"/>
              </a:gs>
              <a:gs pos="100000">
                <a:schemeClr val="accent1"/>
              </a:gs>
            </a:gsLst>
            <a:lin ang="13500000" scaled="0"/>
          </a:gra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64"/>
          <p:cNvSpPr txBox="1"/>
          <p:nvPr/>
        </p:nvSpPr>
        <p:spPr>
          <a:xfrm>
            <a:off x="860886" y="533578"/>
            <a:ext cx="779965" cy="20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7" name="Google Shape;347;p64"/>
          <p:cNvCxnSpPr/>
          <p:nvPr/>
        </p:nvCxnSpPr>
        <p:spPr>
          <a:xfrm rot="10800000">
            <a:off x="2076476" y="3144934"/>
            <a:ext cx="7856799" cy="2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8" name="Google Shape;348;p64"/>
          <p:cNvSpPr/>
          <p:nvPr/>
        </p:nvSpPr>
        <p:spPr>
          <a:xfrm rot="5400000">
            <a:off x="1945709" y="3075368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64"/>
          <p:cNvSpPr txBox="1">
            <a:spLocks noGrp="1"/>
          </p:cNvSpPr>
          <p:nvPr>
            <p:ph type="body" idx="2"/>
          </p:nvPr>
        </p:nvSpPr>
        <p:spPr>
          <a:xfrm>
            <a:off x="1425455" y="3347895"/>
            <a:ext cx="1302039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64"/>
          <p:cNvSpPr txBox="1">
            <a:spLocks noGrp="1"/>
          </p:cNvSpPr>
          <p:nvPr>
            <p:ph type="body" idx="3"/>
          </p:nvPr>
        </p:nvSpPr>
        <p:spPr>
          <a:xfrm>
            <a:off x="1425456" y="3663809"/>
            <a:ext cx="1302038" cy="90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6" r:id="rId3"/>
    <p:sldLayoutId id="2147483675" r:id="rId4"/>
    <p:sldLayoutId id="214748367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emma.klein@etu.univ-nantes.fr" TargetMode="External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"/>
          <p:cNvSpPr txBox="1"/>
          <p:nvPr/>
        </p:nvSpPr>
        <p:spPr>
          <a:xfrm>
            <a:off x="4867064" y="568758"/>
            <a:ext cx="3869259" cy="112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fr-FR" sz="1800" b="1" cap="none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Méthode pédagogique retenue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20" name="Google Shape;520;p18"/>
          <p:cNvSpPr txBox="1"/>
          <p:nvPr/>
        </p:nvSpPr>
        <p:spPr>
          <a:xfrm>
            <a:off x="4902181" y="890435"/>
            <a:ext cx="5214092" cy="63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algn="just">
              <a:lnSpc>
                <a:spcPct val="90000"/>
              </a:lnSpc>
              <a:buClr>
                <a:schemeClr val="lt2"/>
              </a:buClr>
              <a:buSzPct val="100000"/>
            </a:pPr>
            <a:r>
              <a:rPr lang="fr-FR" dirty="0"/>
              <a:t>Approche de la pratique officinale en diabétologie pédiatrique. Apprentissage expérientiel : cas cliniques interactifs scénarisés et immersifs, plaçant le participant en situation concrète.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endParaRPr sz="1000" dirty="0"/>
          </a:p>
        </p:txBody>
      </p:sp>
      <p:sp>
        <p:nvSpPr>
          <p:cNvPr id="521" name="Google Shape;521;p18"/>
          <p:cNvSpPr txBox="1"/>
          <p:nvPr/>
        </p:nvSpPr>
        <p:spPr>
          <a:xfrm>
            <a:off x="4867064" y="1519523"/>
            <a:ext cx="684649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2"/>
              </a:buClr>
              <a:buSzPts val="1800"/>
            </a:pPr>
            <a:r>
              <a:rPr lang="fr-FR" sz="1800" b="1" dirty="0">
                <a:solidFill>
                  <a:schemeClr val="accent3">
                    <a:lumMod val="75000"/>
                  </a:schemeClr>
                </a:solidFill>
              </a:rPr>
              <a:t>Déroulé résumé de la solution </a:t>
            </a:r>
            <a:r>
              <a:rPr lang="fr-FR" sz="1800" b="1" dirty="0" err="1">
                <a:solidFill>
                  <a:schemeClr val="accent3">
                    <a:lumMod val="75000"/>
                  </a:schemeClr>
                </a:solidFill>
              </a:rPr>
              <a:t>ludopédagogique</a:t>
            </a:r>
            <a:r>
              <a:rPr lang="fr-FR" sz="1800" b="1" dirty="0">
                <a:solidFill>
                  <a:schemeClr val="accent3">
                    <a:lumMod val="75000"/>
                  </a:schemeClr>
                </a:solidFill>
              </a:rPr>
              <a:t> élaborée</a:t>
            </a:r>
            <a:endParaRPr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22" name="Google Shape;522;p18"/>
          <p:cNvSpPr txBox="1"/>
          <p:nvPr/>
        </p:nvSpPr>
        <p:spPr>
          <a:xfrm>
            <a:off x="4902181" y="1783627"/>
            <a:ext cx="6846256" cy="156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lvl="0" algn="just"/>
            <a:r>
              <a:rPr lang="fr-FR" sz="5600" b="1" dirty="0">
                <a:latin typeface="+mn-lt"/>
              </a:rPr>
              <a:t>- Test de connaissances d’entrée : </a:t>
            </a:r>
            <a:r>
              <a:rPr lang="fr-FR" sz="5600" dirty="0">
                <a:latin typeface="+mn-lt"/>
              </a:rPr>
              <a:t>Évaluation des connaissances initiales du participant sur le diabète pédiatrique pour le mettre dans le jeu</a:t>
            </a:r>
          </a:p>
          <a:p>
            <a:pPr lvl="0" algn="just"/>
            <a:endParaRPr lang="fr-FR" sz="5600" dirty="0">
              <a:latin typeface="+mn-lt"/>
            </a:endParaRPr>
          </a:p>
          <a:p>
            <a:pPr lvl="0" algn="just"/>
            <a:r>
              <a:rPr lang="fr-FR" sz="5600" b="1" dirty="0">
                <a:latin typeface="+mn-lt"/>
              </a:rPr>
              <a:t>- Cas cliniques interactifs (Aline et Alex)</a:t>
            </a:r>
            <a:endParaRPr lang="fr-FR" sz="5600" dirty="0">
              <a:latin typeface="+mn-lt"/>
            </a:endParaRPr>
          </a:p>
          <a:p>
            <a:pPr algn="just"/>
            <a:r>
              <a:rPr lang="fr-FR" sz="5600" dirty="0">
                <a:latin typeface="+mn-lt"/>
              </a:rPr>
              <a:t>2 situations pédiatriques construites sur une trame identique afin de favoriser la comparaison et l’ancrage</a:t>
            </a:r>
          </a:p>
          <a:p>
            <a:pPr algn="just"/>
            <a:r>
              <a:rPr lang="fr-FR" sz="5600" dirty="0">
                <a:latin typeface="+mn-lt"/>
              </a:rPr>
              <a:t>Phase 1 : Dépistage / Phase 2 : Hospitalisation / Phase 3 : Ordonnance de sortie</a:t>
            </a:r>
          </a:p>
          <a:p>
            <a:pPr algn="just"/>
            <a:endParaRPr lang="fr-FR" sz="5600" dirty="0">
              <a:latin typeface="+mn-lt"/>
            </a:endParaRPr>
          </a:p>
          <a:p>
            <a:pPr algn="just"/>
            <a:r>
              <a:rPr lang="fr-FR" sz="5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- Aide transversale</a:t>
            </a:r>
            <a:r>
              <a:rPr lang="fr-FR" sz="56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fr-FR" sz="5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Accessible à tout moment, permettant de revenir sur les notions vues pendant les cas cliniques, classée en différentes rubrique :</a:t>
            </a:r>
            <a:r>
              <a:rPr lang="fr-FR" sz="5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Dépistage</a:t>
            </a:r>
            <a:r>
              <a:rPr lang="fr-FR" sz="5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5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Récap’</a:t>
            </a:r>
            <a:r>
              <a:rPr lang="fr-FR" sz="5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5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Conduite à tenir</a:t>
            </a:r>
            <a:r>
              <a:rPr lang="fr-FR" sz="5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et e</a:t>
            </a:r>
            <a:r>
              <a:rPr lang="fr-FR" sz="5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 savoir +</a:t>
            </a:r>
            <a:r>
              <a:rPr lang="fr-FR" sz="5600" dirty="0">
                <a:effectLst/>
                <a:latin typeface="+mn-lt"/>
              </a:rPr>
              <a:t> </a:t>
            </a:r>
            <a:r>
              <a:rPr lang="fr-FR" sz="5600" dirty="0">
                <a:latin typeface="+mn-lt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</a:pPr>
            <a:endParaRPr sz="1200" dirty="0"/>
          </a:p>
        </p:txBody>
      </p:sp>
      <p:sp>
        <p:nvSpPr>
          <p:cNvPr id="523" name="Google Shape;523;p18"/>
          <p:cNvSpPr txBox="1"/>
          <p:nvPr/>
        </p:nvSpPr>
        <p:spPr>
          <a:xfrm>
            <a:off x="4867064" y="3787092"/>
            <a:ext cx="684649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fr-FR" sz="1800" b="1" cap="none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Données pratiques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25" name="Google Shape;525;p18"/>
          <p:cNvSpPr/>
          <p:nvPr/>
        </p:nvSpPr>
        <p:spPr>
          <a:xfrm>
            <a:off x="4715283" y="1662393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8"/>
          <p:cNvSpPr/>
          <p:nvPr/>
        </p:nvSpPr>
        <p:spPr>
          <a:xfrm>
            <a:off x="4686092" y="3804803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516;p18"/>
          <p:cNvSpPr txBox="1">
            <a:spLocks/>
          </p:cNvSpPr>
          <p:nvPr/>
        </p:nvSpPr>
        <p:spPr>
          <a:xfrm>
            <a:off x="0" y="1188811"/>
            <a:ext cx="3777952" cy="70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fr-FR" sz="1600" dirty="0"/>
              <a:t>Equipe conceptrice / institution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511537"/>
            <a:ext cx="4436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kern="100" dirty="0">
                <a:latin typeface="+mj-lt"/>
              </a:rPr>
              <a:t>E. Klein, S. </a:t>
            </a:r>
            <a:r>
              <a:rPr lang="fr-FR" dirty="0"/>
              <a:t>Prot-Labarthe, S. Baron et E. Renaud</a:t>
            </a:r>
            <a:endParaRPr lang="fr-FR" kern="100" dirty="0">
              <a:latin typeface="+mj-lt"/>
            </a:endParaRPr>
          </a:p>
          <a:p>
            <a:r>
              <a:rPr lang="fr-FR" kern="100" dirty="0">
                <a:latin typeface="+mj-lt"/>
              </a:rPr>
              <a:t>Mail du contact : </a:t>
            </a:r>
            <a:r>
              <a:rPr lang="fr-FR" kern="100" dirty="0">
                <a:solidFill>
                  <a:schemeClr val="tx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emma.klein@etu.univ-nantes.fr</a:t>
            </a:r>
            <a:endParaRPr lang="fr-FR" kern="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6870" y="2184668"/>
            <a:ext cx="136166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kern="100" dirty="0">
                <a:latin typeface="+mj-lt"/>
              </a:rPr>
              <a:t>2025</a:t>
            </a:r>
            <a:endParaRPr lang="fr-FR" sz="900" dirty="0">
              <a:latin typeface="+mj-lt"/>
            </a:endParaRPr>
          </a:p>
        </p:txBody>
      </p:sp>
      <p:sp>
        <p:nvSpPr>
          <p:cNvPr id="21" name="Google Shape;517;p18"/>
          <p:cNvSpPr txBox="1">
            <a:spLocks/>
          </p:cNvSpPr>
          <p:nvPr/>
        </p:nvSpPr>
        <p:spPr>
          <a:xfrm>
            <a:off x="27477" y="2521233"/>
            <a:ext cx="3884786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fr-FR" dirty="0">
                <a:solidFill>
                  <a:schemeClr val="accent2"/>
                </a:solidFill>
              </a:rPr>
              <a:t>Problématique – Thème principal</a:t>
            </a:r>
          </a:p>
        </p:txBody>
      </p:sp>
      <p:sp>
        <p:nvSpPr>
          <p:cNvPr id="22" name="Google Shape;518;p18"/>
          <p:cNvSpPr txBox="1">
            <a:spLocks/>
          </p:cNvSpPr>
          <p:nvPr/>
        </p:nvSpPr>
        <p:spPr>
          <a:xfrm flipV="1">
            <a:off x="410989" y="2941970"/>
            <a:ext cx="3777952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00000"/>
            </a:pPr>
            <a:endParaRPr lang="fr-FR" dirty="0"/>
          </a:p>
        </p:txBody>
      </p:sp>
      <p:sp>
        <p:nvSpPr>
          <p:cNvPr id="23" name="Google Shape;517;p18"/>
          <p:cNvSpPr txBox="1">
            <a:spLocks/>
          </p:cNvSpPr>
          <p:nvPr/>
        </p:nvSpPr>
        <p:spPr>
          <a:xfrm>
            <a:off x="49610" y="3797827"/>
            <a:ext cx="3884786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fr-FR" dirty="0">
                <a:solidFill>
                  <a:schemeClr val="accent2"/>
                </a:solidFill>
              </a:rPr>
              <a:t>Objectifs pédagogiques</a:t>
            </a:r>
          </a:p>
        </p:txBody>
      </p:sp>
      <p:sp>
        <p:nvSpPr>
          <p:cNvPr id="24" name="Google Shape;518;p18"/>
          <p:cNvSpPr txBox="1">
            <a:spLocks/>
          </p:cNvSpPr>
          <p:nvPr/>
        </p:nvSpPr>
        <p:spPr>
          <a:xfrm>
            <a:off x="-17548" y="4049887"/>
            <a:ext cx="4296004" cy="69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Connaître</a:t>
            </a:r>
            <a:r>
              <a:rPr lang="fr-FR" dirty="0">
                <a:solidFill>
                  <a:schemeClr val="tx1"/>
                </a:solidFill>
              </a:rPr>
              <a:t> : Identifier les signes d’alerte du diabète de l’enfant et les principes généraux de sa prise en soins.</a:t>
            </a:r>
          </a:p>
          <a:p>
            <a:pPr marL="285750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Appliquer</a:t>
            </a:r>
            <a:r>
              <a:rPr lang="fr-FR" dirty="0">
                <a:solidFill>
                  <a:schemeClr val="tx1"/>
                </a:solidFill>
              </a:rPr>
              <a:t> : Mettre en œuvre les bonnes pratiques de dispensation des traitements et dispositifs médicaux en officine.</a:t>
            </a:r>
          </a:p>
          <a:p>
            <a:pPr marL="0" indent="0">
              <a:spcBef>
                <a:spcPts val="0"/>
              </a:spcBef>
              <a:buSzPct val="100000"/>
            </a:pPr>
            <a:endParaRPr lang="fr-FR" dirty="0"/>
          </a:p>
        </p:txBody>
      </p:sp>
      <p:sp>
        <p:nvSpPr>
          <p:cNvPr id="25" name="Google Shape;523;p18"/>
          <p:cNvSpPr txBox="1"/>
          <p:nvPr/>
        </p:nvSpPr>
        <p:spPr>
          <a:xfrm>
            <a:off x="4867064" y="5371230"/>
            <a:ext cx="684649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2"/>
              </a:buClr>
              <a:buSzPts val="1800"/>
            </a:pPr>
            <a:r>
              <a:rPr lang="fr-FR" sz="1800" b="1" dirty="0">
                <a:solidFill>
                  <a:schemeClr val="accent3">
                    <a:lumMod val="75000"/>
                  </a:schemeClr>
                </a:solidFill>
              </a:rPr>
              <a:t>Modalités d’évaluation ou de feedback</a:t>
            </a:r>
            <a:endParaRPr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Google Shape;527;p18"/>
          <p:cNvSpPr/>
          <p:nvPr/>
        </p:nvSpPr>
        <p:spPr>
          <a:xfrm>
            <a:off x="4737239" y="5473287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7064" y="5998409"/>
            <a:ext cx="414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chemeClr val="accent3">
                    <a:lumMod val="75000"/>
                  </a:schemeClr>
                </a:solidFill>
              </a:rPr>
              <a:t>Perspectives : La prochaine partie ?</a:t>
            </a:r>
          </a:p>
        </p:txBody>
      </p:sp>
      <p:sp>
        <p:nvSpPr>
          <p:cNvPr id="29" name="Google Shape;527;p18"/>
          <p:cNvSpPr/>
          <p:nvPr/>
        </p:nvSpPr>
        <p:spPr>
          <a:xfrm>
            <a:off x="4705411" y="6113510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524;p18"/>
          <p:cNvSpPr txBox="1"/>
          <p:nvPr/>
        </p:nvSpPr>
        <p:spPr>
          <a:xfrm>
            <a:off x="4902181" y="6289242"/>
            <a:ext cx="6846256" cy="55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</a:pPr>
            <a:r>
              <a:rPr lang="fr-FR" dirty="0"/>
              <a:t>Faire tester l’outil auprès de pharmaciens d’officine après la sortie de patient lors d’un premier diagnostic (objectif durant l’année 2026)</a:t>
            </a:r>
            <a:endParaRPr dirty="0"/>
          </a:p>
        </p:txBody>
      </p:sp>
      <p:sp>
        <p:nvSpPr>
          <p:cNvPr id="37" name="Google Shape;517;p18"/>
          <p:cNvSpPr txBox="1">
            <a:spLocks/>
          </p:cNvSpPr>
          <p:nvPr/>
        </p:nvSpPr>
        <p:spPr>
          <a:xfrm>
            <a:off x="27477" y="5388333"/>
            <a:ext cx="3884786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fr-FR" dirty="0">
                <a:solidFill>
                  <a:schemeClr val="accent2"/>
                </a:solidFill>
              </a:rPr>
              <a:t>Population cible</a:t>
            </a:r>
          </a:p>
        </p:txBody>
      </p:sp>
      <p:sp>
        <p:nvSpPr>
          <p:cNvPr id="38" name="Google Shape;518;p18"/>
          <p:cNvSpPr txBox="1">
            <a:spLocks/>
          </p:cNvSpPr>
          <p:nvPr/>
        </p:nvSpPr>
        <p:spPr>
          <a:xfrm>
            <a:off x="-7699" y="5645211"/>
            <a:ext cx="4435101" cy="100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00000"/>
            </a:pPr>
            <a:r>
              <a:rPr lang="fr-FR" dirty="0">
                <a:solidFill>
                  <a:schemeClr val="tx1"/>
                </a:solidFill>
              </a:rPr>
              <a:t>Formation initiale/continue : étudiant ou pharmacien d’officine face à une première dispensation pour un enfant dont le diagnostic de diabète vient d’être fait en hospitalisation.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2D4F315-9495-B053-2C69-41751AB4AFC1}"/>
              </a:ext>
            </a:extLst>
          </p:cNvPr>
          <p:cNvSpPr txBox="1"/>
          <p:nvPr/>
        </p:nvSpPr>
        <p:spPr>
          <a:xfrm>
            <a:off x="49610" y="2727585"/>
            <a:ext cx="4435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600" dirty="0">
                <a:latin typeface="+mj-lt"/>
              </a:rPr>
              <a:t>Améliorer le dépistage du diabète de l’enfant et renforcer les compétences des pharmaciens d’officine dans l’accompagnement thérapeutique des enfants et de leur famille</a:t>
            </a:r>
            <a:endParaRPr lang="fr-FR" sz="1600" dirty="0">
              <a:latin typeface="+mj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F79BDAD-28C8-ABC8-146C-A2AFDCF597C1}"/>
              </a:ext>
            </a:extLst>
          </p:cNvPr>
          <p:cNvSpPr txBox="1"/>
          <p:nvPr/>
        </p:nvSpPr>
        <p:spPr>
          <a:xfrm>
            <a:off x="1949485" y="211096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20" name="Image 19" descr="Une image contenant Police, Graphique, logo, texte&#10;&#10;Le contenu généré par l’IA peut être incorrect.">
            <a:extLst>
              <a:ext uri="{FF2B5EF4-FFF2-40B4-BE49-F238E27FC236}">
                <a16:creationId xmlns:a16="http://schemas.microsoft.com/office/drawing/2014/main" id="{B0A81A54-D7A1-3DE8-AB01-4E57C0E8B5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253"/>
          <a:stretch>
            <a:fillRect/>
          </a:stretch>
        </p:blipFill>
        <p:spPr>
          <a:xfrm>
            <a:off x="208387" y="769865"/>
            <a:ext cx="2341792" cy="40412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3C5FA1F-D3C6-C69D-CFCC-A9D94E9FBDD2}"/>
              </a:ext>
            </a:extLst>
          </p:cNvPr>
          <p:cNvSpPr txBox="1"/>
          <p:nvPr/>
        </p:nvSpPr>
        <p:spPr>
          <a:xfrm>
            <a:off x="4902181" y="4024689"/>
            <a:ext cx="71937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Testé en décembre 2023 et 2025 auprès de 25 étudiants de 4ᵉ année (UE pédiatrie) :</a:t>
            </a:r>
            <a:endParaRPr lang="fr-FR" dirty="0"/>
          </a:p>
          <a:p>
            <a:pPr lvl="0" algn="just"/>
            <a:r>
              <a:rPr lang="fr-FR" b="1" dirty="0"/>
              <a:t>Points positifs :</a:t>
            </a:r>
            <a:r>
              <a:rPr lang="fr-FR" dirty="0"/>
              <a:t> </a:t>
            </a:r>
          </a:p>
          <a:p>
            <a:pPr lvl="0" algn="just"/>
            <a:r>
              <a:rPr lang="fr-FR" dirty="0"/>
              <a:t>Design de l’outil apprécié, contenu jugé complet (du dépistage au recyclage). Enthousiasme notamment sur des aspects pratiques peu voire non vus durant les autres enseignements : purge, différents types de capteurs, pompes.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5859DBE-420C-633D-E055-861807104B5F}"/>
              </a:ext>
            </a:extLst>
          </p:cNvPr>
          <p:cNvSpPr txBox="1"/>
          <p:nvPr/>
        </p:nvSpPr>
        <p:spPr>
          <a:xfrm>
            <a:off x="4902181" y="5612417"/>
            <a:ext cx="4511484" cy="315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QCM en fin de parcours &amp; feedback immédiat</a:t>
            </a:r>
          </a:p>
        </p:txBody>
      </p:sp>
      <p:pic>
        <p:nvPicPr>
          <p:cNvPr id="9" name="Image 8" descr="Une image contenant motif, carré, point, pixel&#10;&#10;Le contenu généré par l’IA peut être incorrect.">
            <a:extLst>
              <a:ext uri="{FF2B5EF4-FFF2-40B4-BE49-F238E27FC236}">
                <a16:creationId xmlns:a16="http://schemas.microsoft.com/office/drawing/2014/main" id="{C2EB304E-7453-9ECB-01A6-BF4A9F0EB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9454" y="1989452"/>
            <a:ext cx="661451" cy="531781"/>
          </a:xfrm>
          <a:prstGeom prst="rect">
            <a:avLst/>
          </a:prstGeom>
        </p:spPr>
      </p:pic>
      <p:pic>
        <p:nvPicPr>
          <p:cNvPr id="14" name="Graphique 13" descr="Retour contour">
            <a:extLst>
              <a:ext uri="{FF2B5EF4-FFF2-40B4-BE49-F238E27FC236}">
                <a16:creationId xmlns:a16="http://schemas.microsoft.com/office/drawing/2014/main" id="{428CC5A6-39C7-1A9E-37DB-DCE35854C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154089">
            <a:off x="2929388" y="1934109"/>
            <a:ext cx="576090" cy="57609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88F8C8B-CCFF-DCB0-F20E-7408AF74D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5583" y="680825"/>
            <a:ext cx="909270" cy="5756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BF1A545-9E85-1254-510C-F1F138376E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7851" y="1232734"/>
            <a:ext cx="1090404" cy="3661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emplate SFPC (Pantone)">
      <a:dk1>
        <a:srgbClr val="1D1D1B"/>
      </a:dk1>
      <a:lt1>
        <a:srgbClr val="FFFFFF"/>
      </a:lt1>
      <a:dk2>
        <a:srgbClr val="3F7FCA"/>
      </a:dk2>
      <a:lt2>
        <a:srgbClr val="4CC4DD"/>
      </a:lt2>
      <a:accent1>
        <a:srgbClr val="63B0BD"/>
      </a:accent1>
      <a:accent2>
        <a:srgbClr val="78D849"/>
      </a:accent2>
      <a:accent3>
        <a:srgbClr val="E51B78"/>
      </a:accent3>
      <a:accent4>
        <a:srgbClr val="74777B"/>
      </a:accent4>
      <a:accent5>
        <a:srgbClr val="FD9F1A"/>
      </a:accent5>
      <a:accent6>
        <a:srgbClr val="F6EB61"/>
      </a:accent6>
      <a:hlink>
        <a:srgbClr val="63B0BD"/>
      </a:hlink>
      <a:folHlink>
        <a:srgbClr val="A2599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367</Words>
  <Application>Microsoft Office PowerPoint</Application>
  <PresentationFormat>Grand écran</PresentationFormat>
  <Paragraphs>29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Noto Sans Symbols</vt:lpstr>
      <vt:lpstr>Arial Black</vt:lpstr>
      <vt:lpstr>Roboto</vt:lpstr>
      <vt:lpstr>Arial</vt:lpstr>
      <vt:lpstr>Calibri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SOCIETE FRANCAISE DE PHARMACIE CLINIQUE</dc:title>
  <dc:creator>Quentin DAMIENS</dc:creator>
  <cp:lastModifiedBy>Sonia Prot-Labarthe</cp:lastModifiedBy>
  <cp:revision>13</cp:revision>
  <dcterms:created xsi:type="dcterms:W3CDTF">2022-03-09T14:46:59Z</dcterms:created>
  <dcterms:modified xsi:type="dcterms:W3CDTF">2026-03-04T21:50:45Z</dcterms:modified>
</cp:coreProperties>
</file>