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858000" cy="9144000"/>
  <p:embeddedFontLst>
    <p:embeddedFont>
      <p:font typeface="Arial Black" panose="020B0A04020102020204" pitchFamily="3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6" roundtripDataSignature="AMtx7mgEqd/0Ai6l9+5NaHAlI/2uBDr4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1E5A8-3900-406C-B1C5-0A3553760695}" v="3" dt="2026-03-05T14:44:01.542"/>
  </p1510:revLst>
</p1510:revInfo>
</file>

<file path=ppt/tableStyles.xml><?xml version="1.0" encoding="utf-8"?>
<a:tblStyleLst xmlns:a="http://schemas.openxmlformats.org/drawingml/2006/main" def="{B0B2C612-B130-45B0-8588-1A259B6A3F1B}">
  <a:tblStyle styleId="{B0B2C612-B130-45B0-8588-1A259B6A3F1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AF2F4"/>
          </a:solidFill>
        </a:fill>
      </a:tcStyle>
    </a:wholeTbl>
    <a:band1H>
      <a:tcTxStyle/>
      <a:tcStyle>
        <a:tcBdr/>
        <a:fill>
          <a:solidFill>
            <a:srgbClr val="D2E3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2E3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275FCFF-B402-4ED5-93A8-DE4692CA8C3C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BF32E4F-7F64-4F0B-8AE7-2A3CAB9723D6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0" y="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51" Type="http://schemas.microsoft.com/office/2015/10/relationships/revisionInfo" Target="revisionInfo.xml"/><Relationship Id="rId3" Type="http://schemas.openxmlformats.org/officeDocument/2006/relationships/notesMaster" Target="notesMasters/notesMaster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font" Target="fonts/font4.fntdata"/><Relationship Id="rId46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49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4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1 Couverture + image 1">
  <p:cSld name="1.1 Couverture + image 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7"/>
          <p:cNvSpPr/>
          <p:nvPr/>
        </p:nvSpPr>
        <p:spPr>
          <a:xfrm>
            <a:off x="894841" y="5823799"/>
            <a:ext cx="6240951" cy="523075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7"/>
          <p:cNvSpPr>
            <a:spLocks noGrp="1"/>
          </p:cNvSpPr>
          <p:nvPr>
            <p:ph type="pic" idx="2"/>
          </p:nvPr>
        </p:nvSpPr>
        <p:spPr>
          <a:xfrm>
            <a:off x="7135792" y="266218"/>
            <a:ext cx="505620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8" name="Google Shape;18;p37"/>
          <p:cNvSpPr txBox="1">
            <a:spLocks noGrp="1"/>
          </p:cNvSpPr>
          <p:nvPr>
            <p:ph type="ctrTitle"/>
          </p:nvPr>
        </p:nvSpPr>
        <p:spPr>
          <a:xfrm>
            <a:off x="801934" y="1907093"/>
            <a:ext cx="5756008" cy="1256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sz="3000" b="1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7"/>
          <p:cNvSpPr txBox="1">
            <a:spLocks noGrp="1"/>
          </p:cNvSpPr>
          <p:nvPr>
            <p:ph type="subTitle" idx="1"/>
          </p:nvPr>
        </p:nvSpPr>
        <p:spPr>
          <a:xfrm>
            <a:off x="801934" y="3262028"/>
            <a:ext cx="5756008" cy="93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sz="24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37"/>
          <p:cNvSpPr txBox="1">
            <a:spLocks noGrp="1"/>
          </p:cNvSpPr>
          <p:nvPr>
            <p:ph type="body" idx="3"/>
          </p:nvPr>
        </p:nvSpPr>
        <p:spPr>
          <a:xfrm>
            <a:off x="821184" y="5363703"/>
            <a:ext cx="4977328" cy="26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400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7"/>
          <p:cNvSpPr txBox="1">
            <a:spLocks noGrp="1"/>
          </p:cNvSpPr>
          <p:nvPr>
            <p:ph type="body" idx="4"/>
          </p:nvPr>
        </p:nvSpPr>
        <p:spPr>
          <a:xfrm>
            <a:off x="801934" y="5033459"/>
            <a:ext cx="4977328" cy="313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8BCBF"/>
              </a:buClr>
              <a:buSzPts val="1600"/>
              <a:buNone/>
              <a:defRPr sz="1600" b="1" i="0">
                <a:solidFill>
                  <a:srgbClr val="58BC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7"/>
          <p:cNvSpPr txBox="1">
            <a:spLocks noGrp="1"/>
          </p:cNvSpPr>
          <p:nvPr>
            <p:ph type="body" idx="5"/>
          </p:nvPr>
        </p:nvSpPr>
        <p:spPr>
          <a:xfrm>
            <a:off x="2066409" y="5906982"/>
            <a:ext cx="3583346" cy="362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7"/>
          <p:cNvSpPr txBox="1"/>
          <p:nvPr/>
        </p:nvSpPr>
        <p:spPr>
          <a:xfrm>
            <a:off x="1956153" y="5924969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/>
          </a:p>
        </p:txBody>
      </p:sp>
      <p:sp>
        <p:nvSpPr>
          <p:cNvPr id="24" name="Google Shape;24;p37"/>
          <p:cNvSpPr txBox="1">
            <a:spLocks noGrp="1"/>
          </p:cNvSpPr>
          <p:nvPr>
            <p:ph type="dt" idx="10"/>
          </p:nvPr>
        </p:nvSpPr>
        <p:spPr>
          <a:xfrm>
            <a:off x="894842" y="5906982"/>
            <a:ext cx="11715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5" name="Google Shape;25;p37" descr="Une image contenant texte, Graphique, graphisme, logo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895" y="129232"/>
            <a:ext cx="2382601" cy="1381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3 Couverture sans image">
  <p:cSld name="1.3 Couverture sans imag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9"/>
          <p:cNvSpPr/>
          <p:nvPr/>
        </p:nvSpPr>
        <p:spPr>
          <a:xfrm>
            <a:off x="0" y="3860800"/>
            <a:ext cx="12192000" cy="2997199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9"/>
          <p:cNvSpPr txBox="1">
            <a:spLocks noGrp="1"/>
          </p:cNvSpPr>
          <p:nvPr>
            <p:ph type="ctrTitle"/>
          </p:nvPr>
        </p:nvSpPr>
        <p:spPr>
          <a:xfrm>
            <a:off x="1151319" y="1804628"/>
            <a:ext cx="9889362" cy="825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sz="3000" b="1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9"/>
          <p:cNvSpPr txBox="1">
            <a:spLocks noGrp="1"/>
          </p:cNvSpPr>
          <p:nvPr>
            <p:ph type="subTitle" idx="1"/>
          </p:nvPr>
        </p:nvSpPr>
        <p:spPr>
          <a:xfrm>
            <a:off x="1151319" y="2728041"/>
            <a:ext cx="9889362" cy="700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2" name="Google Shape;42;p39"/>
          <p:cNvSpPr txBox="1">
            <a:spLocks noGrp="1"/>
          </p:cNvSpPr>
          <p:nvPr>
            <p:ph type="body" idx="2"/>
          </p:nvPr>
        </p:nvSpPr>
        <p:spPr>
          <a:xfrm>
            <a:off x="3659188" y="5338216"/>
            <a:ext cx="4873624" cy="26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i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9"/>
          <p:cNvSpPr txBox="1">
            <a:spLocks noGrp="1"/>
          </p:cNvSpPr>
          <p:nvPr>
            <p:ph type="body" idx="3"/>
          </p:nvPr>
        </p:nvSpPr>
        <p:spPr>
          <a:xfrm>
            <a:off x="3659188" y="5024281"/>
            <a:ext cx="4873624" cy="313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9"/>
          <p:cNvSpPr txBox="1">
            <a:spLocks noGrp="1"/>
          </p:cNvSpPr>
          <p:nvPr>
            <p:ph type="body" idx="4"/>
          </p:nvPr>
        </p:nvSpPr>
        <p:spPr>
          <a:xfrm>
            <a:off x="6095999" y="5604434"/>
            <a:ext cx="1178239" cy="362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9"/>
          <p:cNvSpPr txBox="1"/>
          <p:nvPr/>
        </p:nvSpPr>
        <p:spPr>
          <a:xfrm>
            <a:off x="5977421" y="5612437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/>
          </a:p>
        </p:txBody>
      </p:sp>
      <p:sp>
        <p:nvSpPr>
          <p:cNvPr id="46" name="Google Shape;46;p39"/>
          <p:cNvSpPr txBox="1">
            <a:spLocks noGrp="1"/>
          </p:cNvSpPr>
          <p:nvPr>
            <p:ph type="dt" idx="10"/>
          </p:nvPr>
        </p:nvSpPr>
        <p:spPr>
          <a:xfrm>
            <a:off x="4881707" y="5602244"/>
            <a:ext cx="11782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9"/>
          <p:cNvSpPr/>
          <p:nvPr/>
        </p:nvSpPr>
        <p:spPr>
          <a:xfrm rot="5400000">
            <a:off x="5939030" y="3277757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9"/>
          <p:cNvSpPr txBox="1"/>
          <p:nvPr/>
        </p:nvSpPr>
        <p:spPr>
          <a:xfrm>
            <a:off x="5706011" y="37580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.3 Timeline">
  <p:cSld name="6.3 Timeline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4"/>
          <p:cNvSpPr/>
          <p:nvPr/>
        </p:nvSpPr>
        <p:spPr>
          <a:xfrm>
            <a:off x="0" y="-3346"/>
            <a:ext cx="4417454" cy="6858000"/>
          </a:xfrm>
          <a:prstGeom prst="rect">
            <a:avLst/>
          </a:prstGeom>
          <a:gradFill>
            <a:gsLst>
              <a:gs pos="0">
                <a:srgbClr val="23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5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000" b="1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54"/>
          <p:cNvSpPr txBox="1"/>
          <p:nvPr/>
        </p:nvSpPr>
        <p:spPr>
          <a:xfrm>
            <a:off x="186267" y="6546015"/>
            <a:ext cx="290289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54"/>
          <p:cNvSpPr txBox="1">
            <a:spLocks noGrp="1"/>
          </p:cNvSpPr>
          <p:nvPr>
            <p:ph type="title"/>
          </p:nvPr>
        </p:nvSpPr>
        <p:spPr>
          <a:xfrm>
            <a:off x="410989" y="2775266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  <a:defRPr sz="2400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54"/>
          <p:cNvSpPr txBox="1">
            <a:spLocks noGrp="1"/>
          </p:cNvSpPr>
          <p:nvPr>
            <p:ph type="body" idx="1"/>
          </p:nvPr>
        </p:nvSpPr>
        <p:spPr>
          <a:xfrm>
            <a:off x="410989" y="3587544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3" name="Google Shape;243;p54"/>
          <p:cNvSpPr txBox="1">
            <a:spLocks noGrp="1"/>
          </p:cNvSpPr>
          <p:nvPr>
            <p:ph type="ftr" idx="11"/>
          </p:nvPr>
        </p:nvSpPr>
        <p:spPr>
          <a:xfrm>
            <a:off x="7537176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54"/>
          <p:cNvSpPr txBox="1">
            <a:spLocks noGrp="1"/>
          </p:cNvSpPr>
          <p:nvPr>
            <p:ph type="body" idx="2"/>
          </p:nvPr>
        </p:nvSpPr>
        <p:spPr>
          <a:xfrm>
            <a:off x="5060260" y="55682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1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5" name="Google Shape;245;p54"/>
          <p:cNvSpPr txBox="1">
            <a:spLocks noGrp="1"/>
          </p:cNvSpPr>
          <p:nvPr>
            <p:ph type="body" idx="3"/>
          </p:nvPr>
        </p:nvSpPr>
        <p:spPr>
          <a:xfrm>
            <a:off x="5060261" y="872734"/>
            <a:ext cx="6846256" cy="902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246" name="Google Shape;246;p54"/>
          <p:cNvCxnSpPr/>
          <p:nvPr/>
        </p:nvCxnSpPr>
        <p:spPr>
          <a:xfrm>
            <a:off x="4784501" y="714777"/>
            <a:ext cx="0" cy="6143223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47" name="Google Shape;247;p54"/>
          <p:cNvSpPr/>
          <p:nvPr/>
        </p:nvSpPr>
        <p:spPr>
          <a:xfrm>
            <a:off x="4714936" y="64521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54"/>
          <p:cNvSpPr/>
          <p:nvPr/>
        </p:nvSpPr>
        <p:spPr>
          <a:xfrm rot="5400000">
            <a:off x="921508" y="1707412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54"/>
          <p:cNvSpPr txBox="1"/>
          <p:nvPr/>
        </p:nvSpPr>
        <p:spPr>
          <a:xfrm>
            <a:off x="688486" y="218772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3 Sommaire vide">
  <p:cSld name="2.3 Sommaire vide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63"/>
          <p:cNvSpPr/>
          <p:nvPr/>
        </p:nvSpPr>
        <p:spPr>
          <a:xfrm>
            <a:off x="1" y="0"/>
            <a:ext cx="3073077" cy="68580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63"/>
          <p:cNvSpPr txBox="1">
            <a:spLocks noGrp="1"/>
          </p:cNvSpPr>
          <p:nvPr>
            <p:ph type="ftr" idx="11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 b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1" name="Google Shape;331;p63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r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000" b="1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63"/>
          <p:cNvSpPr txBox="1"/>
          <p:nvPr/>
        </p:nvSpPr>
        <p:spPr>
          <a:xfrm>
            <a:off x="186267" y="6546015"/>
            <a:ext cx="28868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63"/>
          <p:cNvSpPr/>
          <p:nvPr/>
        </p:nvSpPr>
        <p:spPr>
          <a:xfrm rot="5400000">
            <a:off x="3106834" y="136653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63"/>
          <p:cNvSpPr txBox="1"/>
          <p:nvPr/>
        </p:nvSpPr>
        <p:spPr>
          <a:xfrm>
            <a:off x="2873811" y="6169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35" name="Google Shape;335;p63"/>
          <p:cNvSpPr txBox="1">
            <a:spLocks noGrp="1"/>
          </p:cNvSpPr>
          <p:nvPr>
            <p:ph type="title"/>
          </p:nvPr>
        </p:nvSpPr>
        <p:spPr>
          <a:xfrm>
            <a:off x="4197983" y="588140"/>
            <a:ext cx="7441676" cy="338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  <a:defRPr sz="2400" cap="none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63"/>
          <p:cNvSpPr txBox="1">
            <a:spLocks noGrp="1"/>
          </p:cNvSpPr>
          <p:nvPr>
            <p:ph type="body" idx="1"/>
          </p:nvPr>
        </p:nvSpPr>
        <p:spPr>
          <a:xfrm>
            <a:off x="4197596" y="1017475"/>
            <a:ext cx="7441675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7" name="Google Shape;337;p63"/>
          <p:cNvSpPr txBox="1">
            <a:spLocks noGrp="1"/>
          </p:cNvSpPr>
          <p:nvPr>
            <p:ph type="body" idx="2"/>
          </p:nvPr>
        </p:nvSpPr>
        <p:spPr>
          <a:xfrm>
            <a:off x="4197597" y="1546460"/>
            <a:ext cx="7442062" cy="40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▫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▫"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.4 Timeline 2">
  <p:cSld name="6.4 Timeline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64"/>
          <p:cNvSpPr/>
          <p:nvPr/>
        </p:nvSpPr>
        <p:spPr>
          <a:xfrm>
            <a:off x="0" y="6489700"/>
            <a:ext cx="12192001" cy="3683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6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64"/>
          <p:cNvSpPr txBox="1"/>
          <p:nvPr/>
        </p:nvSpPr>
        <p:spPr>
          <a:xfrm>
            <a:off x="186268" y="6546015"/>
            <a:ext cx="27917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64"/>
          <p:cNvSpPr txBox="1">
            <a:spLocks noGrp="1"/>
          </p:cNvSpPr>
          <p:nvPr>
            <p:ph type="title"/>
          </p:nvPr>
        </p:nvSpPr>
        <p:spPr>
          <a:xfrm>
            <a:off x="624469" y="1063542"/>
            <a:ext cx="11015578" cy="338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2400"/>
              <a:buFont typeface="Arial Black"/>
              <a:buNone/>
              <a:defRPr sz="24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64"/>
          <p:cNvSpPr txBox="1">
            <a:spLocks noGrp="1"/>
          </p:cNvSpPr>
          <p:nvPr>
            <p:ph type="body" idx="1"/>
          </p:nvPr>
        </p:nvSpPr>
        <p:spPr>
          <a:xfrm>
            <a:off x="624082" y="1497024"/>
            <a:ext cx="1101557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4" name="Google Shape;344;p64"/>
          <p:cNvSpPr txBox="1">
            <a:spLocks noGrp="1"/>
          </p:cNvSpPr>
          <p:nvPr>
            <p:ph type="ftr" idx="11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64"/>
          <p:cNvSpPr/>
          <p:nvPr/>
        </p:nvSpPr>
        <p:spPr>
          <a:xfrm rot="5400000">
            <a:off x="1093902" y="53264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64"/>
          <p:cNvSpPr txBox="1"/>
          <p:nvPr/>
        </p:nvSpPr>
        <p:spPr>
          <a:xfrm>
            <a:off x="860886" y="5335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47" name="Google Shape;347;p64"/>
          <p:cNvCxnSpPr/>
          <p:nvPr/>
        </p:nvCxnSpPr>
        <p:spPr>
          <a:xfrm rot="10800000">
            <a:off x="2076476" y="3144934"/>
            <a:ext cx="7856799" cy="2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8" name="Google Shape;348;p64"/>
          <p:cNvSpPr/>
          <p:nvPr/>
        </p:nvSpPr>
        <p:spPr>
          <a:xfrm rot="5400000">
            <a:off x="1945709" y="3075368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64"/>
          <p:cNvSpPr txBox="1">
            <a:spLocks noGrp="1"/>
          </p:cNvSpPr>
          <p:nvPr>
            <p:ph type="body" idx="2"/>
          </p:nvPr>
        </p:nvSpPr>
        <p:spPr>
          <a:xfrm>
            <a:off x="1425455" y="3347895"/>
            <a:ext cx="1302039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1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0" name="Google Shape;350;p64"/>
          <p:cNvSpPr txBox="1">
            <a:spLocks noGrp="1"/>
          </p:cNvSpPr>
          <p:nvPr>
            <p:ph type="body" idx="3"/>
          </p:nvPr>
        </p:nvSpPr>
        <p:spPr>
          <a:xfrm>
            <a:off x="1425456" y="3663809"/>
            <a:ext cx="1302038" cy="902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6" r:id="rId3"/>
    <p:sldLayoutId id="2147483675" r:id="rId4"/>
    <p:sldLayoutId id="2147483676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8"/>
          <p:cNvSpPr txBox="1">
            <a:spLocks noGrp="1"/>
          </p:cNvSpPr>
          <p:nvPr>
            <p:ph type="title"/>
          </p:nvPr>
        </p:nvSpPr>
        <p:spPr>
          <a:xfrm>
            <a:off x="410989" y="57073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 Black"/>
              <a:buNone/>
            </a:pPr>
            <a:r>
              <a:rPr lang="fr-FR" sz="1600" dirty="0"/>
              <a:t>Société Française de Pharmacie Clinique – Association Nationale des Enseignants en  Pharmacie clinique </a:t>
            </a:r>
            <a:endParaRPr sz="1600" dirty="0"/>
          </a:p>
        </p:txBody>
      </p:sp>
      <p:sp>
        <p:nvSpPr>
          <p:cNvPr id="516" name="Google Shape;516;p18"/>
          <p:cNvSpPr txBox="1">
            <a:spLocks noGrp="1"/>
          </p:cNvSpPr>
          <p:nvPr>
            <p:ph type="body" idx="1"/>
          </p:nvPr>
        </p:nvSpPr>
        <p:spPr>
          <a:xfrm>
            <a:off x="410989" y="910487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fr-FR" dirty="0">
                <a:solidFill>
                  <a:schemeClr val="accent5"/>
                </a:solidFill>
              </a:rPr>
              <a:t>Le mystère de la chambre 510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519" name="Google Shape;519;p18"/>
          <p:cNvSpPr txBox="1"/>
          <p:nvPr/>
        </p:nvSpPr>
        <p:spPr>
          <a:xfrm>
            <a:off x="5059539" y="568758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lang="fr-FR" sz="1800" b="1" cap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Méthode pédagogique retenue</a:t>
            </a:r>
            <a:endParaRPr dirty="0"/>
          </a:p>
        </p:txBody>
      </p:sp>
      <p:sp>
        <p:nvSpPr>
          <p:cNvPr id="520" name="Google Shape;520;p18"/>
          <p:cNvSpPr txBox="1"/>
          <p:nvPr/>
        </p:nvSpPr>
        <p:spPr>
          <a:xfrm>
            <a:off x="5059780" y="890435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</a:rPr>
              <a:t>Jeu de plateau inspiré du jeu de l’oie, du Cluedo et du Trivial </a:t>
            </a:r>
            <a:r>
              <a:rPr lang="fr-FR" dirty="0" err="1">
                <a:solidFill>
                  <a:schemeClr val="dk2"/>
                </a:solidFill>
              </a:rPr>
              <a:t>Pursuit</a:t>
            </a:r>
            <a:endParaRPr lang="fr-FR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</a:rPr>
              <a:t>Comité scientifique: R Collomb (pharmacien CHU Nice), J Doucet (gériatre CHU Rouen), S Gonbert (endocrinologue APHP / Novo Nordisk), équipes Novo Nordisk (pharmaciens / L Laporte)</a:t>
            </a:r>
            <a:endParaRPr dirty="0"/>
          </a:p>
        </p:txBody>
      </p:sp>
      <p:sp>
        <p:nvSpPr>
          <p:cNvPr id="521" name="Google Shape;521;p18"/>
          <p:cNvSpPr txBox="1"/>
          <p:nvPr/>
        </p:nvSpPr>
        <p:spPr>
          <a:xfrm>
            <a:off x="5059538" y="1745334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2"/>
              </a:buClr>
              <a:buSzPts val="1800"/>
            </a:pPr>
            <a:r>
              <a:rPr lang="fr-FR" sz="1800" b="1" dirty="0">
                <a:solidFill>
                  <a:schemeClr val="lt2"/>
                </a:solidFill>
              </a:rPr>
              <a:t>Déroulé résumé de la solution </a:t>
            </a:r>
            <a:r>
              <a:rPr lang="fr-FR" sz="1800" b="1" dirty="0" err="1">
                <a:solidFill>
                  <a:schemeClr val="lt2"/>
                </a:solidFill>
              </a:rPr>
              <a:t>ludopédagogique</a:t>
            </a:r>
            <a:r>
              <a:rPr lang="fr-FR" sz="1800" b="1" dirty="0">
                <a:solidFill>
                  <a:schemeClr val="lt2"/>
                </a:solidFill>
              </a:rPr>
              <a:t> élaborée</a:t>
            </a:r>
            <a:endParaRPr sz="1800" b="1" dirty="0">
              <a:solidFill>
                <a:schemeClr val="lt2"/>
              </a:solidFill>
            </a:endParaRPr>
          </a:p>
        </p:txBody>
      </p:sp>
      <p:sp>
        <p:nvSpPr>
          <p:cNvPr id="522" name="Google Shape;522;p18"/>
          <p:cNvSpPr txBox="1"/>
          <p:nvPr/>
        </p:nvSpPr>
        <p:spPr>
          <a:xfrm>
            <a:off x="5059779" y="2107478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Introduction (5 min) : vidéo d’introduction (enjeux et règles du jeu)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Phase de jeu (45 min) :</a:t>
            </a:r>
          </a:p>
          <a:p>
            <a:pPr marL="285750" marR="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5 cas cliniques centrés sur des situations cliniques hospitalières variées et réalistes</a:t>
            </a:r>
          </a:p>
          <a:p>
            <a:pPr marL="285750" marR="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Associés à des questions de « culture générale » autour du BU des médicaments à l’hôpital, du diabète et des traitements insuliniques</a:t>
            </a:r>
          </a:p>
          <a:p>
            <a: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Clôture &amp; partage d’expérience (10 min)</a:t>
            </a:r>
          </a:p>
        </p:txBody>
      </p:sp>
      <p:sp>
        <p:nvSpPr>
          <p:cNvPr id="523" name="Google Shape;523;p18"/>
          <p:cNvSpPr txBox="1"/>
          <p:nvPr/>
        </p:nvSpPr>
        <p:spPr>
          <a:xfrm>
            <a:off x="5059537" y="3556825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lang="fr-FR" sz="1800" b="1" cap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Données pratiques</a:t>
            </a:r>
            <a:endParaRPr dirty="0"/>
          </a:p>
        </p:txBody>
      </p:sp>
      <p:sp>
        <p:nvSpPr>
          <p:cNvPr id="524" name="Google Shape;524;p18"/>
          <p:cNvSpPr txBox="1"/>
          <p:nvPr/>
        </p:nvSpPr>
        <p:spPr>
          <a:xfrm>
            <a:off x="5059778" y="3875627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Support: jeu de plateau / cartes cas cliniques / cartes théoriques / bonus-malus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</a:rPr>
              <a:t>Durée: 1h-1h30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</a:rPr>
              <a:t>5 à 10 joueurs (seul ou en binômes // 5 cas-cliniques)</a:t>
            </a:r>
            <a:endParaRPr dirty="0"/>
          </a:p>
        </p:txBody>
      </p:sp>
      <p:sp>
        <p:nvSpPr>
          <p:cNvPr id="525" name="Google Shape;525;p18"/>
          <p:cNvSpPr/>
          <p:nvPr/>
        </p:nvSpPr>
        <p:spPr>
          <a:xfrm>
            <a:off x="4714936" y="1846326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8"/>
          <p:cNvSpPr/>
          <p:nvPr/>
        </p:nvSpPr>
        <p:spPr>
          <a:xfrm>
            <a:off x="4714936" y="365402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516;p18"/>
          <p:cNvSpPr txBox="1">
            <a:spLocks/>
          </p:cNvSpPr>
          <p:nvPr/>
        </p:nvSpPr>
        <p:spPr>
          <a:xfrm>
            <a:off x="410989" y="1322596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sz="1600" dirty="0"/>
              <a:t>Novo Nordisk / agence TROISPRIME</a:t>
            </a:r>
          </a:p>
        </p:txBody>
      </p:sp>
      <p:sp>
        <p:nvSpPr>
          <p:cNvPr id="5" name="Rectangle 4"/>
          <p:cNvSpPr/>
          <p:nvPr/>
        </p:nvSpPr>
        <p:spPr>
          <a:xfrm>
            <a:off x="410749" y="1617631"/>
            <a:ext cx="30989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marchesnovonordisk@novonordisk.com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384019" y="2122575"/>
            <a:ext cx="13616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2025 / 26</a:t>
            </a:r>
            <a:endParaRPr lang="fr-FR" b="1" dirty="0"/>
          </a:p>
        </p:txBody>
      </p:sp>
      <p:sp>
        <p:nvSpPr>
          <p:cNvPr id="21" name="Google Shape;517;p18"/>
          <p:cNvSpPr txBox="1">
            <a:spLocks/>
          </p:cNvSpPr>
          <p:nvPr/>
        </p:nvSpPr>
        <p:spPr>
          <a:xfrm>
            <a:off x="410990" y="263361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Problématique – Thème principal</a:t>
            </a:r>
          </a:p>
        </p:txBody>
      </p:sp>
      <p:sp>
        <p:nvSpPr>
          <p:cNvPr id="22" name="Google Shape;518;p18"/>
          <p:cNvSpPr txBox="1">
            <a:spLocks/>
          </p:cNvSpPr>
          <p:nvPr/>
        </p:nvSpPr>
        <p:spPr>
          <a:xfrm>
            <a:off x="410989" y="2987689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Bon Usage de l’Insuline à l’hôpital</a:t>
            </a:r>
            <a:endParaRPr lang="fr-FR" dirty="0"/>
          </a:p>
        </p:txBody>
      </p:sp>
      <p:sp>
        <p:nvSpPr>
          <p:cNvPr id="23" name="Google Shape;517;p18"/>
          <p:cNvSpPr txBox="1">
            <a:spLocks/>
          </p:cNvSpPr>
          <p:nvPr/>
        </p:nvSpPr>
        <p:spPr>
          <a:xfrm>
            <a:off x="410989" y="3390963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Objectifs pédagogiques</a:t>
            </a:r>
          </a:p>
        </p:txBody>
      </p:sp>
      <p:sp>
        <p:nvSpPr>
          <p:cNvPr id="24" name="Google Shape;518;p18"/>
          <p:cNvSpPr txBox="1">
            <a:spLocks/>
          </p:cNvSpPr>
          <p:nvPr/>
        </p:nvSpPr>
        <p:spPr>
          <a:xfrm>
            <a:off x="410989" y="3759214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Prévention des risques médicamenteux et des </a:t>
            </a:r>
            <a:r>
              <a:rPr lang="fr-FR" dirty="0" err="1">
                <a:solidFill>
                  <a:schemeClr val="accent3"/>
                </a:solidFill>
              </a:rPr>
              <a:t>never-events</a:t>
            </a:r>
            <a:endParaRPr lang="fr-FR" dirty="0">
              <a:solidFill>
                <a:schemeClr val="accent3"/>
              </a:solidFill>
            </a:endParaRPr>
          </a:p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Sensibilisation au Bon Usage</a:t>
            </a:r>
          </a:p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Rappel des connaissances autour du diabète et des traitement insuliniques</a:t>
            </a:r>
          </a:p>
          <a:p>
            <a:pPr marL="0" indent="0">
              <a:spcBef>
                <a:spcPts val="0"/>
              </a:spcBef>
              <a:buSzPct val="100000"/>
            </a:pPr>
            <a:endParaRPr lang="fr-FR" dirty="0">
              <a:solidFill>
                <a:schemeClr val="accent3"/>
              </a:solidFill>
            </a:endParaRPr>
          </a:p>
          <a:p>
            <a:pPr marL="0" indent="0">
              <a:spcBef>
                <a:spcPts val="0"/>
              </a:spcBef>
              <a:buSzPct val="100000"/>
            </a:pPr>
            <a:endParaRPr lang="fr-FR" dirty="0"/>
          </a:p>
        </p:txBody>
      </p:sp>
      <p:sp>
        <p:nvSpPr>
          <p:cNvPr id="25" name="Google Shape;523;p18"/>
          <p:cNvSpPr txBox="1"/>
          <p:nvPr/>
        </p:nvSpPr>
        <p:spPr>
          <a:xfrm>
            <a:off x="5059536" y="4556235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2"/>
              </a:buClr>
              <a:buSzPts val="1800"/>
            </a:pPr>
            <a:r>
              <a:rPr lang="fr-FR" sz="1800" b="1" dirty="0">
                <a:solidFill>
                  <a:schemeClr val="lt2"/>
                </a:solidFill>
              </a:rPr>
              <a:t>Modalités d’évaluation ou de feedback</a:t>
            </a:r>
            <a:endParaRPr sz="1800" b="1" dirty="0">
              <a:solidFill>
                <a:schemeClr val="lt2"/>
              </a:solidFill>
            </a:endParaRPr>
          </a:p>
        </p:txBody>
      </p:sp>
      <p:sp>
        <p:nvSpPr>
          <p:cNvPr id="27" name="Google Shape;527;p18"/>
          <p:cNvSpPr/>
          <p:nvPr/>
        </p:nvSpPr>
        <p:spPr>
          <a:xfrm>
            <a:off x="4714936" y="464462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60020" y="5586166"/>
            <a:ext cx="2531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b="1" dirty="0">
                <a:solidFill>
                  <a:schemeClr val="lt2"/>
                </a:solidFill>
              </a:rPr>
              <a:t>Retours d’expérience</a:t>
            </a:r>
          </a:p>
        </p:txBody>
      </p:sp>
      <p:sp>
        <p:nvSpPr>
          <p:cNvPr id="29" name="Google Shape;527;p18"/>
          <p:cNvSpPr/>
          <p:nvPr/>
        </p:nvSpPr>
        <p:spPr>
          <a:xfrm>
            <a:off x="4705411" y="569237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027015" y="6531190"/>
            <a:ext cx="53589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Contenu scientifique et sources : ANSM, HAS, SFPC, sociétés savantes</a:t>
            </a:r>
            <a:endParaRPr lang="fr-FR" dirty="0"/>
          </a:p>
        </p:txBody>
      </p:sp>
      <p:sp>
        <p:nvSpPr>
          <p:cNvPr id="33" name="Google Shape;524;p18"/>
          <p:cNvSpPr txBox="1"/>
          <p:nvPr/>
        </p:nvSpPr>
        <p:spPr>
          <a:xfrm>
            <a:off x="5059536" y="4903768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2"/>
              </a:buClr>
              <a:buSzPts val="1600"/>
            </a:pPr>
            <a:r>
              <a:rPr lang="fr-FR" dirty="0">
                <a:solidFill>
                  <a:schemeClr val="dk2"/>
                </a:solidFill>
              </a:rPr>
              <a:t>Feedback oral immédiat par l’animateur lors de la clôture</a:t>
            </a:r>
          </a:p>
          <a:p>
            <a:pPr lvl="0">
              <a:lnSpc>
                <a:spcPct val="90000"/>
              </a:lnSpc>
              <a:buClr>
                <a:schemeClr val="lt2"/>
              </a:buClr>
              <a:buSzPts val="1600"/>
            </a:pPr>
            <a:r>
              <a:rPr lang="fr-FR" dirty="0">
                <a:solidFill>
                  <a:schemeClr val="dk2"/>
                </a:solidFill>
              </a:rPr>
              <a:t>Questionnaires de satisfaction</a:t>
            </a:r>
          </a:p>
          <a:p>
            <a:pPr lvl="0">
              <a:lnSpc>
                <a:spcPct val="90000"/>
              </a:lnSpc>
              <a:buClr>
                <a:schemeClr val="lt2"/>
              </a:buClr>
              <a:buSzPts val="1600"/>
            </a:pPr>
            <a:r>
              <a:rPr lang="fr-FR" dirty="0">
                <a:solidFill>
                  <a:schemeClr val="dk2"/>
                </a:solidFill>
              </a:rPr>
              <a:t>Facilitation des échanges interprofessionnels autour des bonnes pratiques</a:t>
            </a:r>
            <a:endParaRPr lang="fr-FR" dirty="0"/>
          </a:p>
        </p:txBody>
      </p:sp>
      <p:sp>
        <p:nvSpPr>
          <p:cNvPr id="34" name="Google Shape;524;p18"/>
          <p:cNvSpPr txBox="1"/>
          <p:nvPr/>
        </p:nvSpPr>
        <p:spPr>
          <a:xfrm>
            <a:off x="5059780" y="5903049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Sessions tests sur version beta: 1 session de 80 PDS + 6 ateliers (27 PDS)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Satisfaction globale: 4,5/5 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</a:rPr>
              <a:t>100% des participants ont jugé l’atelier « intéressant » et « utile » </a:t>
            </a:r>
            <a:endParaRPr lang="fr-FR" dirty="0"/>
          </a:p>
        </p:txBody>
      </p:sp>
      <p:sp>
        <p:nvSpPr>
          <p:cNvPr id="35" name="Google Shape;518;p18"/>
          <p:cNvSpPr txBox="1">
            <a:spLocks/>
          </p:cNvSpPr>
          <p:nvPr/>
        </p:nvSpPr>
        <p:spPr>
          <a:xfrm>
            <a:off x="534814" y="6031721"/>
            <a:ext cx="3237086" cy="54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bg1"/>
                </a:solidFill>
              </a:rPr>
              <a:t>Rdv stand n°30 pour le découvrir!</a:t>
            </a:r>
          </a:p>
        </p:txBody>
      </p:sp>
      <p:sp>
        <p:nvSpPr>
          <p:cNvPr id="36" name="Google Shape;517;p18"/>
          <p:cNvSpPr txBox="1">
            <a:spLocks/>
          </p:cNvSpPr>
          <p:nvPr/>
        </p:nvSpPr>
        <p:spPr>
          <a:xfrm>
            <a:off x="8192915" y="15800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Play Zone – Congrès Nantes 2026</a:t>
            </a:r>
          </a:p>
        </p:txBody>
      </p:sp>
      <p:sp>
        <p:nvSpPr>
          <p:cNvPr id="37" name="Google Shape;517;p18"/>
          <p:cNvSpPr txBox="1">
            <a:spLocks/>
          </p:cNvSpPr>
          <p:nvPr/>
        </p:nvSpPr>
        <p:spPr>
          <a:xfrm>
            <a:off x="410989" y="5020748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Population cible</a:t>
            </a:r>
          </a:p>
        </p:txBody>
      </p:sp>
      <p:sp>
        <p:nvSpPr>
          <p:cNvPr id="38" name="Google Shape;518;p18"/>
          <p:cNvSpPr txBox="1">
            <a:spLocks/>
          </p:cNvSpPr>
          <p:nvPr/>
        </p:nvSpPr>
        <p:spPr>
          <a:xfrm>
            <a:off x="410989" y="5334727"/>
            <a:ext cx="3777952" cy="797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Infirmiers, préparateurs PPH, médecins et pharmaciens, externes et internes…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emplate SFPC (Pantone)">
      <a:dk1>
        <a:srgbClr val="1D1D1B"/>
      </a:dk1>
      <a:lt1>
        <a:srgbClr val="FFFFFF"/>
      </a:lt1>
      <a:dk2>
        <a:srgbClr val="3F7FCA"/>
      </a:dk2>
      <a:lt2>
        <a:srgbClr val="4CC4DD"/>
      </a:lt2>
      <a:accent1>
        <a:srgbClr val="63B0BD"/>
      </a:accent1>
      <a:accent2>
        <a:srgbClr val="78D849"/>
      </a:accent2>
      <a:accent3>
        <a:srgbClr val="E51B78"/>
      </a:accent3>
      <a:accent4>
        <a:srgbClr val="74777B"/>
      </a:accent4>
      <a:accent5>
        <a:srgbClr val="FD9F1A"/>
      </a:accent5>
      <a:accent6>
        <a:srgbClr val="F6EB61"/>
      </a:accent6>
      <a:hlink>
        <a:srgbClr val="63B0BD"/>
      </a:hlink>
      <a:folHlink>
        <a:srgbClr val="A259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743b317-4758-44cb-8b65-8b43e4619766}" enabled="1" method="Standard" siteId="{fdfed7bd-9f6a-44a1-b694-6e39c468c15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329</Words>
  <Application>Microsoft Office PowerPoint</Application>
  <PresentationFormat>Grand écran</PresentationFormat>
  <Paragraphs>37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Roboto</vt:lpstr>
      <vt:lpstr>Arial Black</vt:lpstr>
      <vt:lpstr>Calibri</vt:lpstr>
      <vt:lpstr>Arial</vt:lpstr>
      <vt:lpstr>Noto Sans Symbols</vt:lpstr>
      <vt:lpstr>Times New Roman</vt:lpstr>
      <vt:lpstr>Thème Office</vt:lpstr>
      <vt:lpstr>Société Française de Pharmacie Clinique – Association Nationale des Enseignants en  Pharmacie clinique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SOCIETE FRANCAISE DE PHARMACIE CLINIQUE</dc:title>
  <dc:creator>Quentin DAMIENS</dc:creator>
  <cp:lastModifiedBy>LLRT (Louis LAPORTE)</cp:lastModifiedBy>
  <cp:revision>7</cp:revision>
  <dcterms:created xsi:type="dcterms:W3CDTF">2022-03-09T14:46:59Z</dcterms:created>
  <dcterms:modified xsi:type="dcterms:W3CDTF">2026-03-06T09:06:28Z</dcterms:modified>
</cp:coreProperties>
</file>