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Roboto" panose="020000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Eqd/0Ai6l9+5NaHAlI/2uBDr4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B2C612-B130-45B0-8588-1A259B6A3F1B}">
  <a:tblStyle styleId="{B0B2C612-B130-45B0-8588-1A259B6A3F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2F4"/>
          </a:solidFill>
        </a:fill>
      </a:tcStyle>
    </a:wholeTbl>
    <a:band1H>
      <a:tcTxStyle/>
      <a:tcStyle>
        <a:tcBdr/>
        <a:fill>
          <a:solidFill>
            <a:srgbClr val="D2E3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3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5FCFF-B402-4ED5-93A8-DE4692CA8C3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F32E4F-7F64-4F0B-8AE7-2A3CAB9723D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font" Target="fonts/font4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4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 Couverture + image 1">
  <p:cSld name="1.1 Couverture + imag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/>
          <p:nvPr/>
        </p:nvSpPr>
        <p:spPr>
          <a:xfrm>
            <a:off x="894841" y="5823799"/>
            <a:ext cx="6240951" cy="523075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7"/>
          <p:cNvSpPr>
            <a:spLocks noGrp="1"/>
          </p:cNvSpPr>
          <p:nvPr>
            <p:ph type="pic" idx="2"/>
          </p:nvPr>
        </p:nvSpPr>
        <p:spPr>
          <a:xfrm>
            <a:off x="7135792" y="266218"/>
            <a:ext cx="505620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801934" y="1907093"/>
            <a:ext cx="5756008" cy="125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801934" y="3262028"/>
            <a:ext cx="5756008" cy="9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3"/>
          </p:nvPr>
        </p:nvSpPr>
        <p:spPr>
          <a:xfrm>
            <a:off x="821184" y="5363703"/>
            <a:ext cx="4977328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4"/>
          </p:nvPr>
        </p:nvSpPr>
        <p:spPr>
          <a:xfrm>
            <a:off x="801934" y="5033459"/>
            <a:ext cx="4977328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BCBF"/>
              </a:buClr>
              <a:buSzPts val="1600"/>
              <a:buNone/>
              <a:defRPr sz="1600" b="1" i="0">
                <a:solidFill>
                  <a:srgbClr val="58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5"/>
          </p:nvPr>
        </p:nvSpPr>
        <p:spPr>
          <a:xfrm>
            <a:off x="2066409" y="5906982"/>
            <a:ext cx="3583346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/>
          <p:nvPr/>
        </p:nvSpPr>
        <p:spPr>
          <a:xfrm>
            <a:off x="1956153" y="5924969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94842" y="5906982"/>
            <a:ext cx="1171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7" descr="Une image contenant texte, Graphique, graphism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95" y="129232"/>
            <a:ext cx="2382601" cy="138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3 Couverture sans image">
  <p:cSld name="1.3 Couverture sans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/>
          <p:nvPr/>
        </p:nvSpPr>
        <p:spPr>
          <a:xfrm>
            <a:off x="0" y="3860800"/>
            <a:ext cx="12192000" cy="2997199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9"/>
          <p:cNvSpPr txBox="1">
            <a:spLocks noGrp="1"/>
          </p:cNvSpPr>
          <p:nvPr>
            <p:ph type="ctrTitle"/>
          </p:nvPr>
        </p:nvSpPr>
        <p:spPr>
          <a:xfrm>
            <a:off x="1151319" y="1804628"/>
            <a:ext cx="9889362" cy="8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ubTitle" idx="1"/>
          </p:nvPr>
        </p:nvSpPr>
        <p:spPr>
          <a:xfrm>
            <a:off x="1151319" y="2728041"/>
            <a:ext cx="9889362" cy="7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3659188" y="5338216"/>
            <a:ext cx="4873624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3"/>
          </p:nvPr>
        </p:nvSpPr>
        <p:spPr>
          <a:xfrm>
            <a:off x="3659188" y="5024281"/>
            <a:ext cx="4873624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4"/>
          </p:nvPr>
        </p:nvSpPr>
        <p:spPr>
          <a:xfrm>
            <a:off x="6095999" y="5604434"/>
            <a:ext cx="1178239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/>
          <p:nvPr/>
        </p:nvSpPr>
        <p:spPr>
          <a:xfrm>
            <a:off x="5977421" y="5612437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881707" y="5602244"/>
            <a:ext cx="1178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/>
          <p:nvPr/>
        </p:nvSpPr>
        <p:spPr>
          <a:xfrm rot="5400000">
            <a:off x="5939030" y="3277757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9"/>
          <p:cNvSpPr txBox="1"/>
          <p:nvPr/>
        </p:nvSpPr>
        <p:spPr>
          <a:xfrm>
            <a:off x="5706011" y="37580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3 Timeline">
  <p:cSld name="6.3 Timelin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/>
          <p:nvPr/>
        </p:nvSpPr>
        <p:spPr>
          <a:xfrm>
            <a:off x="0" y="-3346"/>
            <a:ext cx="4417454" cy="6858000"/>
          </a:xfrm>
          <a:prstGeom prst="rect">
            <a:avLst/>
          </a:prstGeom>
          <a:gradFill>
            <a:gsLst>
              <a:gs pos="0">
                <a:srgbClr val="23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186267" y="6546015"/>
            <a:ext cx="2902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410989" y="2775266"/>
            <a:ext cx="3777952" cy="75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2" name="Google Shape;242;p54"/>
          <p:cNvSpPr txBox="1">
            <a:spLocks noGrp="1"/>
          </p:cNvSpPr>
          <p:nvPr>
            <p:ph type="body" idx="1"/>
          </p:nvPr>
        </p:nvSpPr>
        <p:spPr>
          <a:xfrm>
            <a:off x="410989" y="3587544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ftr" idx="11"/>
          </p:nvPr>
        </p:nvSpPr>
        <p:spPr>
          <a:xfrm>
            <a:off x="7537176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2"/>
          </p:nvPr>
        </p:nvSpPr>
        <p:spPr>
          <a:xfrm>
            <a:off x="5060260" y="556820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body" idx="3"/>
          </p:nvPr>
        </p:nvSpPr>
        <p:spPr>
          <a:xfrm>
            <a:off x="5060261" y="872734"/>
            <a:ext cx="6846256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6" name="Google Shape;246;p54"/>
          <p:cNvCxnSpPr/>
          <p:nvPr/>
        </p:nvCxnSpPr>
        <p:spPr>
          <a:xfrm>
            <a:off x="4784501" y="714777"/>
            <a:ext cx="0" cy="6143223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4"/>
          <p:cNvSpPr/>
          <p:nvPr/>
        </p:nvSpPr>
        <p:spPr>
          <a:xfrm>
            <a:off x="4714936" y="645212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4"/>
          <p:cNvSpPr/>
          <p:nvPr/>
        </p:nvSpPr>
        <p:spPr>
          <a:xfrm rot="5400000">
            <a:off x="921508" y="1707412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4"/>
          <p:cNvSpPr txBox="1"/>
          <p:nvPr/>
        </p:nvSpPr>
        <p:spPr>
          <a:xfrm>
            <a:off x="688486" y="218772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3 Sommaire vide">
  <p:cSld name="2.3 Sommaire vid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3"/>
          <p:cNvSpPr/>
          <p:nvPr/>
        </p:nvSpPr>
        <p:spPr>
          <a:xfrm>
            <a:off x="1" y="0"/>
            <a:ext cx="3073077" cy="68580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3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3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3"/>
          <p:cNvSpPr txBox="1"/>
          <p:nvPr/>
        </p:nvSpPr>
        <p:spPr>
          <a:xfrm>
            <a:off x="186267" y="6546015"/>
            <a:ext cx="28868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3"/>
          <p:cNvSpPr/>
          <p:nvPr/>
        </p:nvSpPr>
        <p:spPr>
          <a:xfrm rot="5400000">
            <a:off x="3106834" y="136653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3"/>
          <p:cNvSpPr txBox="1"/>
          <p:nvPr/>
        </p:nvSpPr>
        <p:spPr>
          <a:xfrm>
            <a:off x="2873811" y="6169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4197983" y="588140"/>
            <a:ext cx="7441676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  <a:defRPr sz="24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body" idx="1"/>
          </p:nvPr>
        </p:nvSpPr>
        <p:spPr>
          <a:xfrm>
            <a:off x="4197596" y="1017475"/>
            <a:ext cx="7441675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body" idx="2"/>
          </p:nvPr>
        </p:nvSpPr>
        <p:spPr>
          <a:xfrm>
            <a:off x="4197597" y="1546460"/>
            <a:ext cx="7442062" cy="40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▫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▫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4 Timeline 2">
  <p:cSld name="6.4 Timeline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/>
          <p:nvPr/>
        </p:nvSpPr>
        <p:spPr>
          <a:xfrm>
            <a:off x="0" y="6489700"/>
            <a:ext cx="12192001" cy="3683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4"/>
          <p:cNvSpPr txBox="1"/>
          <p:nvPr/>
        </p:nvSpPr>
        <p:spPr>
          <a:xfrm>
            <a:off x="186268" y="6546015"/>
            <a:ext cx="27917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4"/>
          <p:cNvSpPr txBox="1">
            <a:spLocks noGrp="1"/>
          </p:cNvSpPr>
          <p:nvPr>
            <p:ph type="title"/>
          </p:nvPr>
        </p:nvSpPr>
        <p:spPr>
          <a:xfrm>
            <a:off x="624469" y="1063542"/>
            <a:ext cx="11015578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2400"/>
              <a:buFont typeface="Arial Black"/>
              <a:buNone/>
              <a:defRPr sz="2400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body" idx="1"/>
          </p:nvPr>
        </p:nvSpPr>
        <p:spPr>
          <a:xfrm>
            <a:off x="624082" y="1497024"/>
            <a:ext cx="1101557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5" name="Google Shape;345;p64"/>
          <p:cNvSpPr/>
          <p:nvPr/>
        </p:nvSpPr>
        <p:spPr>
          <a:xfrm rot="5400000">
            <a:off x="1093902" y="53264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4"/>
          <p:cNvSpPr txBox="1"/>
          <p:nvPr/>
        </p:nvSpPr>
        <p:spPr>
          <a:xfrm>
            <a:off x="860886" y="5335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64"/>
          <p:cNvCxnSpPr/>
          <p:nvPr/>
        </p:nvCxnSpPr>
        <p:spPr>
          <a:xfrm rot="10800000">
            <a:off x="2076476" y="3144934"/>
            <a:ext cx="7856799" cy="2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64"/>
          <p:cNvSpPr/>
          <p:nvPr/>
        </p:nvSpPr>
        <p:spPr>
          <a:xfrm rot="5400000">
            <a:off x="1945709" y="3075368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4"/>
          <p:cNvSpPr txBox="1">
            <a:spLocks noGrp="1"/>
          </p:cNvSpPr>
          <p:nvPr>
            <p:ph type="body" idx="2"/>
          </p:nvPr>
        </p:nvSpPr>
        <p:spPr>
          <a:xfrm>
            <a:off x="1425455" y="3347895"/>
            <a:ext cx="1302039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4"/>
          <p:cNvSpPr txBox="1">
            <a:spLocks noGrp="1"/>
          </p:cNvSpPr>
          <p:nvPr>
            <p:ph type="body" idx="3"/>
          </p:nvPr>
        </p:nvSpPr>
        <p:spPr>
          <a:xfrm>
            <a:off x="1425456" y="3663809"/>
            <a:ext cx="1302038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2E0FD24-183A-A6DF-6980-8FE2961D8B3B}"/>
              </a:ext>
            </a:extLst>
          </p:cNvPr>
          <p:cNvSpPr/>
          <p:nvPr/>
        </p:nvSpPr>
        <p:spPr>
          <a:xfrm>
            <a:off x="7988324" y="1902377"/>
            <a:ext cx="2229563" cy="159212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5C3A7BB-354A-3124-FAEB-698657BF9F4E}"/>
              </a:ext>
            </a:extLst>
          </p:cNvPr>
          <p:cNvSpPr/>
          <p:nvPr/>
        </p:nvSpPr>
        <p:spPr>
          <a:xfrm>
            <a:off x="6452491" y="1928032"/>
            <a:ext cx="1475762" cy="146079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1568A24-CF43-78AC-79A7-7C1C75643C61}"/>
              </a:ext>
            </a:extLst>
          </p:cNvPr>
          <p:cNvSpPr/>
          <p:nvPr/>
        </p:nvSpPr>
        <p:spPr>
          <a:xfrm>
            <a:off x="4854066" y="1924493"/>
            <a:ext cx="1540020" cy="146079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5" name="Google Shape;515;p18"/>
          <p:cNvSpPr txBox="1">
            <a:spLocks noGrp="1"/>
          </p:cNvSpPr>
          <p:nvPr>
            <p:ph type="title"/>
          </p:nvPr>
        </p:nvSpPr>
        <p:spPr>
          <a:xfrm>
            <a:off x="410989" y="57073"/>
            <a:ext cx="3777952" cy="75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fr-FR" sz="1600" dirty="0"/>
              <a:t>Société française de Pharmacie Clinique – Association Nationale des Enseignants en  Pharmacie clinique </a:t>
            </a:r>
            <a:endParaRPr sz="1600" dirty="0"/>
          </a:p>
        </p:txBody>
      </p:sp>
      <p:sp>
        <p:nvSpPr>
          <p:cNvPr id="516" name="Google Shape;516;p18"/>
          <p:cNvSpPr txBox="1">
            <a:spLocks noGrp="1"/>
          </p:cNvSpPr>
          <p:nvPr>
            <p:ph type="body" idx="1"/>
          </p:nvPr>
        </p:nvSpPr>
        <p:spPr>
          <a:xfrm>
            <a:off x="410989" y="910487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 b="1" dirty="0" err="1">
                <a:solidFill>
                  <a:schemeClr val="accent5"/>
                </a:solidFill>
              </a:rPr>
              <a:t>Iatro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Detect</a:t>
            </a:r>
            <a:r>
              <a:rPr lang="fr-FR" b="1" dirty="0">
                <a:solidFill>
                  <a:schemeClr val="accent5"/>
                </a:solidFill>
              </a:rPr>
              <a:t>' PA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5059539" y="568758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Méthode pédagogique retenue</a:t>
            </a:r>
            <a:endParaRPr dirty="0"/>
          </a:p>
        </p:txBody>
      </p:sp>
      <p:sp>
        <p:nvSpPr>
          <p:cNvPr id="520" name="Google Shape;520;p18"/>
          <p:cNvSpPr txBox="1"/>
          <p:nvPr/>
        </p:nvSpPr>
        <p:spPr>
          <a:xfrm>
            <a:off x="5059780" y="890435"/>
            <a:ext cx="6846256" cy="51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Jeu coopératif de type Escape Game </a:t>
            </a:r>
            <a:r>
              <a:rPr lang="fr-FR" dirty="0">
                <a:solidFill>
                  <a:schemeClr val="tx1"/>
                </a:solidFill>
              </a:rPr>
              <a:t>type </a:t>
            </a: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simulation en santé : briefing – simulation – débriefing contenant explications des énigmes et des notions clés abordées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521" name="Google Shape;521;p18"/>
          <p:cNvSpPr txBox="1"/>
          <p:nvPr/>
        </p:nvSpPr>
        <p:spPr>
          <a:xfrm>
            <a:off x="5059538" y="1421484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lt2"/>
                </a:solidFill>
              </a:rPr>
              <a:t>Déroulé résumé de la solution </a:t>
            </a:r>
            <a:r>
              <a:rPr lang="fr-FR" sz="1800" b="1" dirty="0" err="1">
                <a:solidFill>
                  <a:schemeClr val="lt2"/>
                </a:solidFill>
              </a:rPr>
              <a:t>ludopédagogique</a:t>
            </a:r>
            <a:r>
              <a:rPr lang="fr-FR" sz="1800" b="1" dirty="0">
                <a:solidFill>
                  <a:schemeClr val="lt2"/>
                </a:solidFill>
              </a:rPr>
              <a:t> élaborée</a:t>
            </a:r>
            <a:endParaRPr sz="1800" b="1" dirty="0">
              <a:solidFill>
                <a:schemeClr val="lt2"/>
              </a:solidFill>
            </a:endParaRPr>
          </a:p>
        </p:txBody>
      </p:sp>
      <p:sp>
        <p:nvSpPr>
          <p:cNvPr id="523" name="Google Shape;523;p18"/>
          <p:cNvSpPr txBox="1"/>
          <p:nvPr/>
        </p:nvSpPr>
        <p:spPr>
          <a:xfrm>
            <a:off x="5027638" y="3762831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Données pratiques</a:t>
            </a:r>
            <a:endParaRPr dirty="0"/>
          </a:p>
        </p:txBody>
      </p:sp>
      <p:sp>
        <p:nvSpPr>
          <p:cNvPr id="525" name="Google Shape;525;p18"/>
          <p:cNvSpPr/>
          <p:nvPr/>
        </p:nvSpPr>
        <p:spPr>
          <a:xfrm>
            <a:off x="4714936" y="1522476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4714936" y="3831062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16;p18"/>
          <p:cNvSpPr txBox="1">
            <a:spLocks/>
          </p:cNvSpPr>
          <p:nvPr/>
        </p:nvSpPr>
        <p:spPr>
          <a:xfrm>
            <a:off x="410989" y="1322596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sz="1600" dirty="0"/>
              <a:t>OMEDIT ARA – HCL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49" y="1617631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Frédéric GERVAIS</a:t>
            </a:r>
          </a:p>
          <a:p>
            <a:r>
              <a:rPr lang="fr-FR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ars-ara-omedit@ars.sante.fr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425" y="2171308"/>
            <a:ext cx="940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2024</a:t>
            </a:r>
            <a:endParaRPr lang="fr-FR" b="1" dirty="0"/>
          </a:p>
        </p:txBody>
      </p:sp>
      <p:sp>
        <p:nvSpPr>
          <p:cNvPr id="21" name="Google Shape;517;p18"/>
          <p:cNvSpPr txBox="1">
            <a:spLocks/>
          </p:cNvSpPr>
          <p:nvPr/>
        </p:nvSpPr>
        <p:spPr>
          <a:xfrm>
            <a:off x="410990" y="2633612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Problématique – Thème principal</a:t>
            </a:r>
          </a:p>
        </p:txBody>
      </p:sp>
      <p:sp>
        <p:nvSpPr>
          <p:cNvPr id="22" name="Google Shape;518;p18"/>
          <p:cNvSpPr txBox="1">
            <a:spLocks/>
          </p:cNvSpPr>
          <p:nvPr/>
        </p:nvSpPr>
        <p:spPr>
          <a:xfrm>
            <a:off x="410989" y="2923891"/>
            <a:ext cx="3777952" cy="11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Comprendre les mécanismes associés à l’iatrogénie médicamenteuse qui ont favorisé la survenue d'une chute chez une personne âgée.</a:t>
            </a:r>
            <a:endParaRPr lang="fr-FR" dirty="0"/>
          </a:p>
        </p:txBody>
      </p:sp>
      <p:sp>
        <p:nvSpPr>
          <p:cNvPr id="23" name="Google Shape;517;p18"/>
          <p:cNvSpPr txBox="1">
            <a:spLocks/>
          </p:cNvSpPr>
          <p:nvPr/>
        </p:nvSpPr>
        <p:spPr>
          <a:xfrm>
            <a:off x="410989" y="3857688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Objectifs pédagogiques</a:t>
            </a:r>
          </a:p>
        </p:txBody>
      </p:sp>
      <p:sp>
        <p:nvSpPr>
          <p:cNvPr id="24" name="Google Shape;518;p18"/>
          <p:cNvSpPr txBox="1">
            <a:spLocks/>
          </p:cNvSpPr>
          <p:nvPr/>
        </p:nvSpPr>
        <p:spPr>
          <a:xfrm>
            <a:off x="410989" y="4211982"/>
            <a:ext cx="3777952" cy="11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Sensibiliser les participants aux causes multifactorielles de l’iatrogénie médicamenteuse chez le patient âgé et à l’importance des compétences pluriprofessionnelles afin de la prévenir.</a:t>
            </a:r>
            <a:endParaRPr lang="fr-FR" dirty="0"/>
          </a:p>
        </p:txBody>
      </p:sp>
      <p:sp>
        <p:nvSpPr>
          <p:cNvPr id="25" name="Google Shape;523;p18"/>
          <p:cNvSpPr txBox="1"/>
          <p:nvPr/>
        </p:nvSpPr>
        <p:spPr>
          <a:xfrm>
            <a:off x="5043770" y="4772355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lt2"/>
                </a:solidFill>
              </a:rPr>
              <a:t>Modalités d’évaluation ou de feedback</a:t>
            </a:r>
            <a:endParaRPr sz="1800" b="1" dirty="0">
              <a:solidFill>
                <a:schemeClr val="lt2"/>
              </a:solidFill>
            </a:endParaRPr>
          </a:p>
        </p:txBody>
      </p:sp>
      <p:sp>
        <p:nvSpPr>
          <p:cNvPr id="27" name="Google Shape;527;p18"/>
          <p:cNvSpPr/>
          <p:nvPr/>
        </p:nvSpPr>
        <p:spPr>
          <a:xfrm>
            <a:off x="4714936" y="4892285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0020" y="549091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lt2"/>
                </a:solidFill>
              </a:rPr>
              <a:t>Retours d’expérience</a:t>
            </a:r>
          </a:p>
        </p:txBody>
      </p:sp>
      <p:sp>
        <p:nvSpPr>
          <p:cNvPr id="29" name="Google Shape;527;p18"/>
          <p:cNvSpPr/>
          <p:nvPr/>
        </p:nvSpPr>
        <p:spPr>
          <a:xfrm>
            <a:off x="4721177" y="5597127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24;p18"/>
          <p:cNvSpPr txBox="1"/>
          <p:nvPr/>
        </p:nvSpPr>
        <p:spPr>
          <a:xfrm>
            <a:off x="5059536" y="5104129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Questionnaires de satisfaction organisateur et participant accessibles en ligne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34" name="Google Shape;524;p18"/>
          <p:cNvSpPr txBox="1"/>
          <p:nvPr/>
        </p:nvSpPr>
        <p:spPr>
          <a:xfrm>
            <a:off x="5342223" y="6229110"/>
            <a:ext cx="2034703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Plus d’une 100aine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 participants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35" name="Google Shape;518;p18"/>
          <p:cNvSpPr txBox="1">
            <a:spLocks/>
          </p:cNvSpPr>
          <p:nvPr/>
        </p:nvSpPr>
        <p:spPr>
          <a:xfrm>
            <a:off x="185266" y="6286904"/>
            <a:ext cx="32370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Bef>
                <a:spcPts val="0"/>
              </a:spcBef>
              <a:buSzPct val="100000"/>
            </a:pPr>
            <a:r>
              <a:rPr lang="fr-FR" dirty="0"/>
              <a:t>Demander le Kit </a:t>
            </a:r>
          </a:p>
          <a:p>
            <a:pPr marL="0" indent="0">
              <a:spcBef>
                <a:spcPts val="0"/>
              </a:spcBef>
              <a:buSzPct val="100000"/>
            </a:pPr>
            <a:endParaRPr lang="fr-FR" dirty="0"/>
          </a:p>
        </p:txBody>
      </p:sp>
      <p:sp>
        <p:nvSpPr>
          <p:cNvPr id="36" name="Google Shape;517;p18"/>
          <p:cNvSpPr txBox="1">
            <a:spLocks/>
          </p:cNvSpPr>
          <p:nvPr/>
        </p:nvSpPr>
        <p:spPr>
          <a:xfrm>
            <a:off x="8192915" y="158002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Play Zone – Congrès Nantes 2026</a:t>
            </a:r>
          </a:p>
        </p:txBody>
      </p:sp>
      <p:sp>
        <p:nvSpPr>
          <p:cNvPr id="37" name="Google Shape;517;p18"/>
          <p:cNvSpPr txBox="1">
            <a:spLocks/>
          </p:cNvSpPr>
          <p:nvPr/>
        </p:nvSpPr>
        <p:spPr>
          <a:xfrm>
            <a:off x="410989" y="5394442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Population cible</a:t>
            </a:r>
          </a:p>
        </p:txBody>
      </p:sp>
      <p:sp>
        <p:nvSpPr>
          <p:cNvPr id="38" name="Google Shape;518;p18"/>
          <p:cNvSpPr txBox="1">
            <a:spLocks/>
          </p:cNvSpPr>
          <p:nvPr/>
        </p:nvSpPr>
        <p:spPr>
          <a:xfrm>
            <a:off x="410989" y="5813197"/>
            <a:ext cx="3777952" cy="63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Equipes pluridisciplinaires de professionnels de santé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04FEA8-FDA7-94CA-4FA5-0315F116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81" y="5978657"/>
            <a:ext cx="676369" cy="666843"/>
          </a:xfrm>
          <a:prstGeom prst="rect">
            <a:avLst/>
          </a:prstGeom>
        </p:spPr>
      </p:pic>
      <p:sp>
        <p:nvSpPr>
          <p:cNvPr id="11" name="Rectangle : avec coin arrondi et coin rogné en haut 10">
            <a:extLst>
              <a:ext uri="{FF2B5EF4-FFF2-40B4-BE49-F238E27FC236}">
                <a16:creationId xmlns:a16="http://schemas.microsoft.com/office/drawing/2014/main" id="{20B58CFB-5FF8-9FD5-82E1-5D7C1ED016C5}"/>
              </a:ext>
            </a:extLst>
          </p:cNvPr>
          <p:cNvSpPr/>
          <p:nvPr/>
        </p:nvSpPr>
        <p:spPr>
          <a:xfrm>
            <a:off x="4938531" y="1718577"/>
            <a:ext cx="1207084" cy="230559"/>
          </a:xfrm>
          <a:prstGeom prst="snip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Préparation</a:t>
            </a:r>
          </a:p>
        </p:txBody>
      </p:sp>
      <p:sp>
        <p:nvSpPr>
          <p:cNvPr id="13" name="Rectangle : avec coin arrondi et coin rogné en haut 12">
            <a:extLst>
              <a:ext uri="{FF2B5EF4-FFF2-40B4-BE49-F238E27FC236}">
                <a16:creationId xmlns:a16="http://schemas.microsoft.com/office/drawing/2014/main" id="{03EC1B11-AA02-7906-A97F-200B2C31D0DD}"/>
              </a:ext>
            </a:extLst>
          </p:cNvPr>
          <p:cNvSpPr/>
          <p:nvPr/>
        </p:nvSpPr>
        <p:spPr>
          <a:xfrm>
            <a:off x="6533247" y="1731805"/>
            <a:ext cx="1207084" cy="230559"/>
          </a:xfrm>
          <a:prstGeom prst="snip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Briefing</a:t>
            </a:r>
          </a:p>
        </p:txBody>
      </p:sp>
      <p:sp>
        <p:nvSpPr>
          <p:cNvPr id="14" name="Google Shape;520;p18">
            <a:extLst>
              <a:ext uri="{FF2B5EF4-FFF2-40B4-BE49-F238E27FC236}">
                <a16:creationId xmlns:a16="http://schemas.microsoft.com/office/drawing/2014/main" id="{263D63C4-055C-F37D-C18C-EA83178ADC8A}"/>
              </a:ext>
            </a:extLst>
          </p:cNvPr>
          <p:cNvSpPr txBox="1"/>
          <p:nvPr/>
        </p:nvSpPr>
        <p:spPr>
          <a:xfrm>
            <a:off x="4758576" y="1988626"/>
            <a:ext cx="1640750" cy="101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Créer l’équipe de joueurs  pluridisciplinaire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Installer la pièce selon le guide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70A7DC-2C5E-D490-51AD-51B7DA42DDCD}"/>
              </a:ext>
            </a:extLst>
          </p:cNvPr>
          <p:cNvSpPr txBox="1"/>
          <p:nvPr/>
        </p:nvSpPr>
        <p:spPr>
          <a:xfrm>
            <a:off x="6441397" y="1966687"/>
            <a:ext cx="15400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Expliquer les principes et les objectifs : durée - indices - aide -utilisation des enveloppes)</a:t>
            </a:r>
          </a:p>
        </p:txBody>
      </p:sp>
      <p:sp>
        <p:nvSpPr>
          <p:cNvPr id="18" name="Rectangle : avec coin arrondi et coin rogné en haut 17">
            <a:extLst>
              <a:ext uri="{FF2B5EF4-FFF2-40B4-BE49-F238E27FC236}">
                <a16:creationId xmlns:a16="http://schemas.microsoft.com/office/drawing/2014/main" id="{680D036F-09BC-B20C-3440-900543A331A7}"/>
              </a:ext>
            </a:extLst>
          </p:cNvPr>
          <p:cNvSpPr/>
          <p:nvPr/>
        </p:nvSpPr>
        <p:spPr>
          <a:xfrm>
            <a:off x="8137316" y="1723947"/>
            <a:ext cx="1564631" cy="230559"/>
          </a:xfrm>
          <a:prstGeom prst="snip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Simulation/ jeu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A5DAAE8-0BD9-2172-B5BA-D0EBF947E39D}"/>
              </a:ext>
            </a:extLst>
          </p:cNvPr>
          <p:cNvSpPr txBox="1"/>
          <p:nvPr/>
        </p:nvSpPr>
        <p:spPr>
          <a:xfrm>
            <a:off x="8020223" y="1935827"/>
            <a:ext cx="222956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</a:rPr>
              <a:t>Comprendre</a:t>
            </a:r>
          </a:p>
          <a:p>
            <a:pPr marL="85725" indent="-85725">
              <a:buFont typeface="Wingdings" panose="05000000000000000000" pitchFamily="2" charset="2"/>
              <a:buChar char="ü"/>
            </a:pPr>
            <a:r>
              <a:rPr lang="fr-FR" b="0" i="0" dirty="0">
                <a:effectLst/>
              </a:rPr>
              <a:t>histoire médicamenteuse,</a:t>
            </a:r>
          </a:p>
          <a:p>
            <a:pPr marL="85725" indent="-85725">
              <a:buFont typeface="Wingdings" panose="05000000000000000000" pitchFamily="2" charset="2"/>
              <a:buChar char="ü"/>
            </a:pPr>
            <a:r>
              <a:rPr lang="fr-FR" b="0" i="0" dirty="0">
                <a:effectLst/>
              </a:rPr>
              <a:t>causes hospitalisation et </a:t>
            </a:r>
            <a:r>
              <a:rPr lang="fr-FR" b="0" i="0" dirty="0" err="1">
                <a:effectLst/>
              </a:rPr>
              <a:t>et</a:t>
            </a:r>
            <a:r>
              <a:rPr lang="fr-FR" b="0" i="0" dirty="0">
                <a:effectLst/>
              </a:rPr>
              <a:t> chute, </a:t>
            </a:r>
          </a:p>
          <a:p>
            <a:r>
              <a:rPr lang="fr-FR" dirty="0"/>
              <a:t>R</a:t>
            </a:r>
            <a:r>
              <a:rPr lang="fr-FR" b="0" i="0" dirty="0">
                <a:effectLst/>
              </a:rPr>
              <a:t>etrouver son nom et son prénom.</a:t>
            </a:r>
            <a:endParaRPr lang="fr-FR" dirty="0"/>
          </a:p>
        </p:txBody>
      </p:sp>
      <p:sp>
        <p:nvSpPr>
          <p:cNvPr id="28" name="Rectangle : avec coin arrondi et coin rogné en haut 27">
            <a:extLst>
              <a:ext uri="{FF2B5EF4-FFF2-40B4-BE49-F238E27FC236}">
                <a16:creationId xmlns:a16="http://schemas.microsoft.com/office/drawing/2014/main" id="{AC8A2615-6014-408D-9535-A54B882825BE}"/>
              </a:ext>
            </a:extLst>
          </p:cNvPr>
          <p:cNvSpPr/>
          <p:nvPr/>
        </p:nvSpPr>
        <p:spPr>
          <a:xfrm>
            <a:off x="10636695" y="1724983"/>
            <a:ext cx="1207084" cy="230559"/>
          </a:xfrm>
          <a:prstGeom prst="snip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débriefing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6C6AD839-65E8-7B79-FF01-5127A585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10" y="1904351"/>
            <a:ext cx="2438390" cy="1872224"/>
          </a:xfrm>
          <a:prstGeom prst="rect">
            <a:avLst/>
          </a:prstGeom>
        </p:spPr>
      </p:pic>
      <p:pic>
        <p:nvPicPr>
          <p:cNvPr id="3" name="Graphique 2" descr="Chronomètre avec un remplissage uni">
            <a:extLst>
              <a:ext uri="{FF2B5EF4-FFF2-40B4-BE49-F238E27FC236}">
                <a16:creationId xmlns:a16="http://schemas.microsoft.com/office/drawing/2014/main" id="{96BC6D07-02B8-361B-9FD1-9BDE820DB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1215" y="4045013"/>
            <a:ext cx="534827" cy="534827"/>
          </a:xfrm>
          <a:prstGeom prst="rect">
            <a:avLst/>
          </a:prstGeom>
        </p:spPr>
      </p:pic>
      <p:sp>
        <p:nvSpPr>
          <p:cNvPr id="4" name="Google Shape;524;p18">
            <a:extLst>
              <a:ext uri="{FF2B5EF4-FFF2-40B4-BE49-F238E27FC236}">
                <a16:creationId xmlns:a16="http://schemas.microsoft.com/office/drawing/2014/main" id="{27F840FA-B094-4CE2-7F23-0836665B216F}"/>
              </a:ext>
            </a:extLst>
          </p:cNvPr>
          <p:cNvSpPr txBox="1"/>
          <p:nvPr/>
        </p:nvSpPr>
        <p:spPr>
          <a:xfrm>
            <a:off x="5297212" y="4172949"/>
            <a:ext cx="917913" cy="3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60 min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que 9" descr="Brainstorming de groupe avec un remplissage uni">
            <a:extLst>
              <a:ext uri="{FF2B5EF4-FFF2-40B4-BE49-F238E27FC236}">
                <a16:creationId xmlns:a16="http://schemas.microsoft.com/office/drawing/2014/main" id="{971F5533-55CA-0965-41FD-E03462D6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33758" y="4020656"/>
            <a:ext cx="672759" cy="672759"/>
          </a:xfrm>
          <a:prstGeom prst="rect">
            <a:avLst/>
          </a:prstGeom>
        </p:spPr>
      </p:pic>
      <p:sp>
        <p:nvSpPr>
          <p:cNvPr id="12" name="Google Shape;524;p18">
            <a:extLst>
              <a:ext uri="{FF2B5EF4-FFF2-40B4-BE49-F238E27FC236}">
                <a16:creationId xmlns:a16="http://schemas.microsoft.com/office/drawing/2014/main" id="{CC17808F-E820-394D-DB96-D40DEDF42E6E}"/>
              </a:ext>
            </a:extLst>
          </p:cNvPr>
          <p:cNvSpPr txBox="1"/>
          <p:nvPr/>
        </p:nvSpPr>
        <p:spPr>
          <a:xfrm>
            <a:off x="6794479" y="4139185"/>
            <a:ext cx="917913" cy="55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 à 5 joueurs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66B282C-7331-F3C4-0F7E-B84941085605}"/>
              </a:ext>
            </a:extLst>
          </p:cNvPr>
          <p:cNvSpPr txBox="1"/>
          <p:nvPr/>
        </p:nvSpPr>
        <p:spPr>
          <a:xfrm>
            <a:off x="8166095" y="3866044"/>
            <a:ext cx="15358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b="0" i="0" dirty="0">
                <a:solidFill>
                  <a:srgbClr val="2D1A1B"/>
                </a:solidFill>
                <a:effectLst/>
              </a:rPr>
              <a:t>Matériel :</a:t>
            </a:r>
            <a:endParaRPr lang="fr-FR" dirty="0">
              <a:effectLst/>
            </a:endParaRPr>
          </a:p>
          <a:p>
            <a:pPr algn="l" rtl="0"/>
            <a:r>
              <a:rPr lang="fr-FR" b="0" i="0" dirty="0">
                <a:solidFill>
                  <a:srgbClr val="2D1A1B"/>
                </a:solidFill>
                <a:effectLst/>
              </a:rPr>
              <a:t>*1 ordinateur  </a:t>
            </a:r>
          </a:p>
          <a:p>
            <a:pPr algn="l" rtl="0"/>
            <a:r>
              <a:rPr lang="fr-FR" b="0" i="0" dirty="0">
                <a:solidFill>
                  <a:srgbClr val="2D1A1B"/>
                </a:solidFill>
                <a:effectLst/>
              </a:rPr>
              <a:t>*1 clé USB</a:t>
            </a:r>
            <a:endParaRPr lang="fr-FR" dirty="0">
              <a:effectLst/>
            </a:endParaRPr>
          </a:p>
          <a:p>
            <a:pPr algn="l" rtl="0"/>
            <a:r>
              <a:rPr lang="fr-FR" b="0" i="0" dirty="0">
                <a:solidFill>
                  <a:srgbClr val="2D1A1B"/>
                </a:solidFill>
                <a:effectLst/>
              </a:rPr>
              <a:t>*Kit à imprimer</a:t>
            </a:r>
            <a:endParaRPr lang="fr-FR" dirty="0">
              <a:effectLst/>
            </a:endParaRPr>
          </a:p>
        </p:txBody>
      </p:sp>
      <p:pic>
        <p:nvPicPr>
          <p:cNvPr id="46" name="Graphique 45" descr="Ordinateur portable contour">
            <a:extLst>
              <a:ext uri="{FF2B5EF4-FFF2-40B4-BE49-F238E27FC236}">
                <a16:creationId xmlns:a16="http://schemas.microsoft.com/office/drawing/2014/main" id="{049031E9-DED5-1706-6CB2-EC3BA371BD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8351" y="3745882"/>
            <a:ext cx="585066" cy="585066"/>
          </a:xfrm>
          <a:prstGeom prst="rect">
            <a:avLst/>
          </a:prstGeom>
        </p:spPr>
      </p:pic>
      <p:pic>
        <p:nvPicPr>
          <p:cNvPr id="48" name="Graphique 47" descr="Enveloppe ouverte contour">
            <a:extLst>
              <a:ext uri="{FF2B5EF4-FFF2-40B4-BE49-F238E27FC236}">
                <a16:creationId xmlns:a16="http://schemas.microsoft.com/office/drawing/2014/main" id="{A1D64412-5049-2E35-82BB-35D5E86F26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2590" y="4283386"/>
            <a:ext cx="439209" cy="439209"/>
          </a:xfrm>
          <a:prstGeom prst="rect">
            <a:avLst/>
          </a:prstGeom>
        </p:spPr>
      </p:pic>
      <p:sp>
        <p:nvSpPr>
          <p:cNvPr id="51" name="Google Shape;524;p18">
            <a:extLst>
              <a:ext uri="{FF2B5EF4-FFF2-40B4-BE49-F238E27FC236}">
                <a16:creationId xmlns:a16="http://schemas.microsoft.com/office/drawing/2014/main" id="{ECE1A098-EC0A-53C6-913C-0AE457F922F2}"/>
              </a:ext>
            </a:extLst>
          </p:cNvPr>
          <p:cNvSpPr txBox="1"/>
          <p:nvPr/>
        </p:nvSpPr>
        <p:spPr>
          <a:xfrm>
            <a:off x="7839357" y="5903986"/>
            <a:ext cx="2034703" cy="9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Points forts: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Enigmes pertinentes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Renforce la cohésion Complet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476B9C9-FF78-D9E5-398C-77628C924D36}"/>
              </a:ext>
            </a:extLst>
          </p:cNvPr>
          <p:cNvSpPr txBox="1"/>
          <p:nvPr/>
        </p:nvSpPr>
        <p:spPr>
          <a:xfrm>
            <a:off x="10204146" y="5801709"/>
            <a:ext cx="1937153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buNone/>
            </a:pPr>
            <a:r>
              <a:rPr lang="fr-FR" b="0" i="0" dirty="0">
                <a:effectLst/>
                <a:latin typeface="+mj-lt"/>
              </a:rPr>
              <a:t>Axes d’améliorations: </a:t>
            </a:r>
            <a:endParaRPr lang="fr-FR" dirty="0"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+mj-lt"/>
              </a:rPr>
              <a:t>Parfois </a:t>
            </a:r>
            <a:r>
              <a:rPr lang="fr-FR" b="0" i="0" dirty="0">
                <a:effectLst/>
                <a:latin typeface="+mj-lt"/>
                <a:cs typeface="Arial" panose="020B0604020202020204" pitchFamily="34" charset="0"/>
              </a:rPr>
              <a:t>difficile</a:t>
            </a:r>
            <a:endParaRPr lang="fr-FR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+mj-lt"/>
              </a:rPr>
              <a:t>Evaluation des connaissances</a:t>
            </a:r>
            <a:endParaRPr lang="fr-FR" dirty="0">
              <a:latin typeface="+mj-lt"/>
            </a:endParaRPr>
          </a:p>
        </p:txBody>
      </p:sp>
      <p:pic>
        <p:nvPicPr>
          <p:cNvPr id="57" name="Graphique 56" descr="Commentaire, Je n’aime pas avec un remplissage uni">
            <a:extLst>
              <a:ext uri="{FF2B5EF4-FFF2-40B4-BE49-F238E27FC236}">
                <a16:creationId xmlns:a16="http://schemas.microsoft.com/office/drawing/2014/main" id="{EF06B7FA-3D41-6C8F-7761-16EAD4A35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58508" y="5746841"/>
            <a:ext cx="781415" cy="781415"/>
          </a:xfrm>
          <a:prstGeom prst="rect">
            <a:avLst/>
          </a:prstGeom>
        </p:spPr>
      </p:pic>
      <p:pic>
        <p:nvPicPr>
          <p:cNvPr id="59" name="Graphique 58" descr="Commentaire, J’aime avec un remplissage uni">
            <a:extLst>
              <a:ext uri="{FF2B5EF4-FFF2-40B4-BE49-F238E27FC236}">
                <a16:creationId xmlns:a16="http://schemas.microsoft.com/office/drawing/2014/main" id="{CEEE5D8F-3DF1-AD69-CC5E-412C4EADB8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35922" y="5794138"/>
            <a:ext cx="733706" cy="733706"/>
          </a:xfrm>
          <a:prstGeom prst="rect">
            <a:avLst/>
          </a:prstGeom>
        </p:spPr>
      </p:pic>
      <p:pic>
        <p:nvPicPr>
          <p:cNvPr id="61" name="Graphique 60" descr="Chat contour">
            <a:extLst>
              <a:ext uri="{FF2B5EF4-FFF2-40B4-BE49-F238E27FC236}">
                <a16:creationId xmlns:a16="http://schemas.microsoft.com/office/drawing/2014/main" id="{22D57DD5-0647-A852-8175-0FB2CA0933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42142" y="5751121"/>
            <a:ext cx="630633" cy="630633"/>
          </a:xfrm>
          <a:prstGeom prst="rect">
            <a:avLst/>
          </a:prstGeom>
        </p:spPr>
      </p:pic>
      <p:pic>
        <p:nvPicPr>
          <p:cNvPr id="63" name="Graphique 62" descr="Adresse de courrier contour">
            <a:extLst>
              <a:ext uri="{FF2B5EF4-FFF2-40B4-BE49-F238E27FC236}">
                <a16:creationId xmlns:a16="http://schemas.microsoft.com/office/drawing/2014/main" id="{839DBB27-8406-434B-D5A7-4B18602339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72949" y="5787080"/>
            <a:ext cx="477988" cy="4779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67BD3C-5727-70AB-A9E3-8D415878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08" y="3771566"/>
            <a:ext cx="2042627" cy="11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mplate SFPC (Pantone)">
      <a:dk1>
        <a:srgbClr val="1D1D1B"/>
      </a:dk1>
      <a:lt1>
        <a:srgbClr val="FFFFFF"/>
      </a:lt1>
      <a:dk2>
        <a:srgbClr val="3F7FCA"/>
      </a:dk2>
      <a:lt2>
        <a:srgbClr val="4CC4DD"/>
      </a:lt2>
      <a:accent1>
        <a:srgbClr val="63B0BD"/>
      </a:accent1>
      <a:accent2>
        <a:srgbClr val="78D849"/>
      </a:accent2>
      <a:accent3>
        <a:srgbClr val="E51B78"/>
      </a:accent3>
      <a:accent4>
        <a:srgbClr val="74777B"/>
      </a:accent4>
      <a:accent5>
        <a:srgbClr val="FD9F1A"/>
      </a:accent5>
      <a:accent6>
        <a:srgbClr val="F6EB61"/>
      </a:accent6>
      <a:hlink>
        <a:srgbClr val="63B0BD"/>
      </a:hlink>
      <a:folHlink>
        <a:srgbClr val="A25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242</Words>
  <Application>Microsoft Office PowerPoint</Application>
  <PresentationFormat>Grand écran</PresentationFormat>
  <Paragraphs>46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Calibri</vt:lpstr>
      <vt:lpstr>Arial</vt:lpstr>
      <vt:lpstr>Arial Black</vt:lpstr>
      <vt:lpstr>Wingdings</vt:lpstr>
      <vt:lpstr>Roboto</vt:lpstr>
      <vt:lpstr>Noto Sans Symbols</vt:lpstr>
      <vt:lpstr>Times New Roman</vt:lpstr>
      <vt:lpstr>Thème Office</vt:lpstr>
      <vt:lpstr>Société française de Pharmacie Clinique – Association Nationale des Enseignants en  Pharmacie clinique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SOCIETE FRANCAISE DE PHARMACIE CLINIQUE</dc:title>
  <dc:creator>Quentin DAMIENS</dc:creator>
  <cp:lastModifiedBy>VAYRON, Karine (ARS-ARA/OMEDIT)</cp:lastModifiedBy>
  <cp:revision>12</cp:revision>
  <dcterms:created xsi:type="dcterms:W3CDTF">2022-03-09T14:46:59Z</dcterms:created>
  <dcterms:modified xsi:type="dcterms:W3CDTF">2026-03-09T11:43:48Z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2026-03-09T10:54:45Z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f5f2c9c5-02de-47e1-aef4-99112cd991fa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