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72" r:id="rId2"/>
  </p:sldIdLst>
  <p:sldSz cx="12192000" cy="6858000"/>
  <p:notesSz cx="6858000" cy="9144000"/>
  <p:embeddedFontLst>
    <p:embeddedFont>
      <p:font typeface="Arial Black" panose="020B0A04020102020204" pitchFamily="34" charset="0"/>
      <p:regular r:id="rId4"/>
      <p:bold r:id="rId5"/>
    </p:embeddedFont>
    <p:embeddedFont>
      <p:font typeface="Roboto" panose="02000000000000000000" pitchFamily="2" charset="0"/>
      <p:regular r:id="rId6"/>
      <p:bold r:id="rId7"/>
      <p:italic r:id="rId8"/>
      <p:boldItalic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6" roundtripDataSignature="AMtx7mgEqd/0Ai6l9+5NaHAlI/2uBDr4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0B2C612-B130-45B0-8588-1A259B6A3F1B}">
  <a:tblStyle styleId="{B0B2C612-B130-45B0-8588-1A259B6A3F1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AF2F4"/>
          </a:solidFill>
        </a:fill>
      </a:tcStyle>
    </a:wholeTbl>
    <a:band1H>
      <a:tcTxStyle/>
      <a:tcStyle>
        <a:tcBdr/>
        <a:fill>
          <a:solidFill>
            <a:srgbClr val="D2E3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2E3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275FCFF-B402-4ED5-93A8-DE4692CA8C3C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BF32E4F-7F64-4F0B-8AE7-2A3CAB9723D6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/>
      <a:tcStyle>
        <a:tcBdr/>
      </a:tcStyle>
    </a:band2H>
    <a:band1V>
      <a:tcTxStyle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15" autoAdjust="0"/>
    <p:restoredTop sz="94716"/>
  </p:normalViewPr>
  <p:slideViewPr>
    <p:cSldViewPr snapToGrid="0">
      <p:cViewPr varScale="1">
        <p:scale>
          <a:sx n="123" d="100"/>
          <a:sy n="123" d="100"/>
        </p:scale>
        <p:origin x="7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51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font" Target="fonts/font4.fntdata"/><Relationship Id="rId46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49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4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ia Prot-Labarthe" userId="4a957af109b022bf" providerId="LiveId" clId="{5F611861-6BF4-4705-8250-2B1072F41D72}"/>
    <pc:docChg chg="modSld">
      <pc:chgData name="Sonia Prot-Labarthe" userId="4a957af109b022bf" providerId="LiveId" clId="{5F611861-6BF4-4705-8250-2B1072F41D72}" dt="2026-03-04T21:50:15.315" v="48" actId="1076"/>
      <pc:docMkLst>
        <pc:docMk/>
      </pc:docMkLst>
      <pc:sldChg chg="addSp modSp mod">
        <pc:chgData name="Sonia Prot-Labarthe" userId="4a957af109b022bf" providerId="LiveId" clId="{5F611861-6BF4-4705-8250-2B1072F41D72}" dt="2026-03-04T21:50:15.315" v="48" actId="1076"/>
        <pc:sldMkLst>
          <pc:docMk/>
          <pc:sldMk cId="0" sldId="272"/>
        </pc:sldMkLst>
        <pc:spChg chg="mod">
          <ac:chgData name="Sonia Prot-Labarthe" userId="4a957af109b022bf" providerId="LiveId" clId="{5F611861-6BF4-4705-8250-2B1072F41D72}" dt="2026-03-04T21:50:15.315" v="48" actId="1076"/>
          <ac:spMkLst>
            <pc:docMk/>
            <pc:sldMk cId="0" sldId="272"/>
            <ac:spMk id="5" creationId="{00000000-0000-0000-0000-000000000000}"/>
          </ac:spMkLst>
        </pc:spChg>
        <pc:spChg chg="mod">
          <ac:chgData name="Sonia Prot-Labarthe" userId="4a957af109b022bf" providerId="LiveId" clId="{5F611861-6BF4-4705-8250-2B1072F41D72}" dt="2026-03-04T21:49:58.182" v="44" actId="20577"/>
          <ac:spMkLst>
            <pc:docMk/>
            <pc:sldMk cId="0" sldId="272"/>
            <ac:spMk id="16" creationId="{00000000-0000-0000-0000-000000000000}"/>
          </ac:spMkLst>
        </pc:spChg>
        <pc:picChg chg="add mod">
          <ac:chgData name="Sonia Prot-Labarthe" userId="4a957af109b022bf" providerId="LiveId" clId="{5F611861-6BF4-4705-8250-2B1072F41D72}" dt="2026-03-04T21:48:23.320" v="4" actId="1076"/>
          <ac:picMkLst>
            <pc:docMk/>
            <pc:sldMk cId="0" sldId="272"/>
            <ac:picMk id="4" creationId="{52167FBA-85E9-F70C-63F3-A61793AA6E54}"/>
          </ac:picMkLst>
        </pc:picChg>
        <pc:picChg chg="add mod">
          <ac:chgData name="Sonia Prot-Labarthe" userId="4a957af109b022bf" providerId="LiveId" clId="{5F611861-6BF4-4705-8250-2B1072F41D72}" dt="2026-03-04T21:48:53.236" v="13" actId="1076"/>
          <ac:picMkLst>
            <pc:docMk/>
            <pc:sldMk cId="0" sldId="272"/>
            <ac:picMk id="9" creationId="{F445414C-411A-EC47-6340-2BAB6EBDC7A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13" name="Google Shape;51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.1 Couverture + image 1">
  <p:cSld name="1.1 Couverture + image 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7"/>
          <p:cNvSpPr/>
          <p:nvPr/>
        </p:nvSpPr>
        <p:spPr>
          <a:xfrm>
            <a:off x="894841" y="5823799"/>
            <a:ext cx="6240951" cy="523075"/>
          </a:xfrm>
          <a:prstGeom prst="rect">
            <a:avLst/>
          </a:prstGeom>
          <a:gradFill>
            <a:gsLst>
              <a:gs pos="0">
                <a:srgbClr val="2283C6"/>
              </a:gs>
              <a:gs pos="100000">
                <a:srgbClr val="3FBDDD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37"/>
          <p:cNvSpPr>
            <a:spLocks noGrp="1"/>
          </p:cNvSpPr>
          <p:nvPr>
            <p:ph type="pic" idx="2"/>
          </p:nvPr>
        </p:nvSpPr>
        <p:spPr>
          <a:xfrm>
            <a:off x="7135792" y="266218"/>
            <a:ext cx="5056209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8" name="Google Shape;18;p37"/>
          <p:cNvSpPr txBox="1">
            <a:spLocks noGrp="1"/>
          </p:cNvSpPr>
          <p:nvPr>
            <p:ph type="ctrTitle"/>
          </p:nvPr>
        </p:nvSpPr>
        <p:spPr>
          <a:xfrm>
            <a:off x="801934" y="1907093"/>
            <a:ext cx="5756008" cy="1256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BCBF"/>
              </a:buClr>
              <a:buSzPts val="3000"/>
              <a:buFont typeface="Arial Black"/>
              <a:buNone/>
              <a:defRPr sz="3000" b="1" cap="none">
                <a:solidFill>
                  <a:srgbClr val="58BCB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7"/>
          <p:cNvSpPr txBox="1">
            <a:spLocks noGrp="1"/>
          </p:cNvSpPr>
          <p:nvPr>
            <p:ph type="subTitle" idx="1"/>
          </p:nvPr>
        </p:nvSpPr>
        <p:spPr>
          <a:xfrm>
            <a:off x="801934" y="3262028"/>
            <a:ext cx="5756008" cy="930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sz="24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37"/>
          <p:cNvSpPr txBox="1">
            <a:spLocks noGrp="1"/>
          </p:cNvSpPr>
          <p:nvPr>
            <p:ph type="body" idx="3"/>
          </p:nvPr>
        </p:nvSpPr>
        <p:spPr>
          <a:xfrm>
            <a:off x="821184" y="5363703"/>
            <a:ext cx="4977328" cy="26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37"/>
          <p:cNvSpPr txBox="1">
            <a:spLocks noGrp="1"/>
          </p:cNvSpPr>
          <p:nvPr>
            <p:ph type="body" idx="4"/>
          </p:nvPr>
        </p:nvSpPr>
        <p:spPr>
          <a:xfrm>
            <a:off x="801934" y="5033459"/>
            <a:ext cx="4977328" cy="313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8BCBF"/>
              </a:buClr>
              <a:buSzPts val="1600"/>
              <a:buNone/>
              <a:defRPr sz="1600" b="1" i="0">
                <a:solidFill>
                  <a:srgbClr val="58BC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7"/>
          <p:cNvSpPr txBox="1">
            <a:spLocks noGrp="1"/>
          </p:cNvSpPr>
          <p:nvPr>
            <p:ph type="body" idx="5"/>
          </p:nvPr>
        </p:nvSpPr>
        <p:spPr>
          <a:xfrm>
            <a:off x="2066409" y="5906982"/>
            <a:ext cx="3583346" cy="362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7"/>
          <p:cNvSpPr txBox="1"/>
          <p:nvPr/>
        </p:nvSpPr>
        <p:spPr>
          <a:xfrm>
            <a:off x="1956153" y="5924969"/>
            <a:ext cx="23715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endParaRPr/>
          </a:p>
        </p:txBody>
      </p:sp>
      <p:sp>
        <p:nvSpPr>
          <p:cNvPr id="24" name="Google Shape;24;p37"/>
          <p:cNvSpPr txBox="1">
            <a:spLocks noGrp="1"/>
          </p:cNvSpPr>
          <p:nvPr>
            <p:ph type="dt" idx="10"/>
          </p:nvPr>
        </p:nvSpPr>
        <p:spPr>
          <a:xfrm>
            <a:off x="894842" y="5906982"/>
            <a:ext cx="11715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5" name="Google Shape;25;p37" descr="Une image contenant texte, Graphique, graphisme, logo&#10;&#10;Description générée automatiquemen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8895" y="129232"/>
            <a:ext cx="2382601" cy="1381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.3 Couverture sans image">
  <p:cSld name="1.3 Couverture sans imag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9"/>
          <p:cNvSpPr/>
          <p:nvPr/>
        </p:nvSpPr>
        <p:spPr>
          <a:xfrm>
            <a:off x="0" y="3860800"/>
            <a:ext cx="12192000" cy="2997199"/>
          </a:xfrm>
          <a:prstGeom prst="rect">
            <a:avLst/>
          </a:prstGeom>
          <a:gradFill>
            <a:gsLst>
              <a:gs pos="0">
                <a:srgbClr val="2283C6"/>
              </a:gs>
              <a:gs pos="100000">
                <a:srgbClr val="3FBDDD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39"/>
          <p:cNvSpPr txBox="1">
            <a:spLocks noGrp="1"/>
          </p:cNvSpPr>
          <p:nvPr>
            <p:ph type="ctrTitle"/>
          </p:nvPr>
        </p:nvSpPr>
        <p:spPr>
          <a:xfrm>
            <a:off x="1151319" y="1804628"/>
            <a:ext cx="9889362" cy="825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BCBF"/>
              </a:buClr>
              <a:buSzPts val="3000"/>
              <a:buFont typeface="Arial Black"/>
              <a:buNone/>
              <a:defRPr sz="3000" b="1" cap="none">
                <a:solidFill>
                  <a:srgbClr val="58BCB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9"/>
          <p:cNvSpPr txBox="1">
            <a:spLocks noGrp="1"/>
          </p:cNvSpPr>
          <p:nvPr>
            <p:ph type="subTitle" idx="1"/>
          </p:nvPr>
        </p:nvSpPr>
        <p:spPr>
          <a:xfrm>
            <a:off x="1151319" y="2728041"/>
            <a:ext cx="9889362" cy="700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2" name="Google Shape;42;p39"/>
          <p:cNvSpPr txBox="1">
            <a:spLocks noGrp="1"/>
          </p:cNvSpPr>
          <p:nvPr>
            <p:ph type="body" idx="2"/>
          </p:nvPr>
        </p:nvSpPr>
        <p:spPr>
          <a:xfrm>
            <a:off x="3659188" y="5338216"/>
            <a:ext cx="4873624" cy="26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39"/>
          <p:cNvSpPr txBox="1">
            <a:spLocks noGrp="1"/>
          </p:cNvSpPr>
          <p:nvPr>
            <p:ph type="body" idx="3"/>
          </p:nvPr>
        </p:nvSpPr>
        <p:spPr>
          <a:xfrm>
            <a:off x="3659188" y="5024281"/>
            <a:ext cx="4873624" cy="313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9"/>
          <p:cNvSpPr txBox="1">
            <a:spLocks noGrp="1"/>
          </p:cNvSpPr>
          <p:nvPr>
            <p:ph type="body" idx="4"/>
          </p:nvPr>
        </p:nvSpPr>
        <p:spPr>
          <a:xfrm>
            <a:off x="6095999" y="5604434"/>
            <a:ext cx="1178239" cy="362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39"/>
          <p:cNvSpPr txBox="1"/>
          <p:nvPr/>
        </p:nvSpPr>
        <p:spPr>
          <a:xfrm>
            <a:off x="5977421" y="5612437"/>
            <a:ext cx="23715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endParaRPr/>
          </a:p>
        </p:txBody>
      </p:sp>
      <p:sp>
        <p:nvSpPr>
          <p:cNvPr id="46" name="Google Shape;46;p39"/>
          <p:cNvSpPr txBox="1">
            <a:spLocks noGrp="1"/>
          </p:cNvSpPr>
          <p:nvPr>
            <p:ph type="dt" idx="10"/>
          </p:nvPr>
        </p:nvSpPr>
        <p:spPr>
          <a:xfrm>
            <a:off x="4881707" y="5602244"/>
            <a:ext cx="11782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9"/>
          <p:cNvSpPr/>
          <p:nvPr/>
        </p:nvSpPr>
        <p:spPr>
          <a:xfrm rot="5400000">
            <a:off x="5939030" y="3277757"/>
            <a:ext cx="313936" cy="1169947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chemeClr val="accent2"/>
              </a:gs>
              <a:gs pos="55000">
                <a:srgbClr val="B8DBE1"/>
              </a:gs>
              <a:gs pos="100000">
                <a:schemeClr val="accent1"/>
              </a:gs>
            </a:gsLst>
            <a:lin ang="13500000" scaled="0"/>
          </a:gra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9"/>
          <p:cNvSpPr txBox="1"/>
          <p:nvPr/>
        </p:nvSpPr>
        <p:spPr>
          <a:xfrm>
            <a:off x="5706011" y="3758078"/>
            <a:ext cx="779965" cy="20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.3 Timeline">
  <p:cSld name="6.3 Timeline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4"/>
          <p:cNvSpPr/>
          <p:nvPr/>
        </p:nvSpPr>
        <p:spPr>
          <a:xfrm>
            <a:off x="0" y="-3346"/>
            <a:ext cx="4417454" cy="6858000"/>
          </a:xfrm>
          <a:prstGeom prst="rect">
            <a:avLst/>
          </a:prstGeom>
          <a:gradFill>
            <a:gsLst>
              <a:gs pos="0">
                <a:srgbClr val="2383C6"/>
              </a:gs>
              <a:gs pos="100000">
                <a:srgbClr val="3FBDDD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54"/>
          <p:cNvSpPr txBox="1"/>
          <p:nvPr/>
        </p:nvSpPr>
        <p:spPr>
          <a:xfrm>
            <a:off x="11436984" y="6493931"/>
            <a:ext cx="627026" cy="360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|  </a:t>
            </a:r>
            <a:fld id="{00000000-1234-1234-1234-123412341234}" type="slidenum">
              <a:rPr lang="fr-FR" sz="10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sz="10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54"/>
          <p:cNvSpPr txBox="1"/>
          <p:nvPr/>
        </p:nvSpPr>
        <p:spPr>
          <a:xfrm>
            <a:off x="186267" y="6546015"/>
            <a:ext cx="29028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Société Française de Pharmacie Clinique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54"/>
          <p:cNvSpPr txBox="1">
            <a:spLocks noGrp="1"/>
          </p:cNvSpPr>
          <p:nvPr>
            <p:ph type="title"/>
          </p:nvPr>
        </p:nvSpPr>
        <p:spPr>
          <a:xfrm>
            <a:off x="410989" y="2775266"/>
            <a:ext cx="3777952" cy="750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Black"/>
              <a:buNone/>
              <a:defRPr sz="24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54"/>
          <p:cNvSpPr txBox="1">
            <a:spLocks noGrp="1"/>
          </p:cNvSpPr>
          <p:nvPr>
            <p:ph type="body" idx="1"/>
          </p:nvPr>
        </p:nvSpPr>
        <p:spPr>
          <a:xfrm>
            <a:off x="410989" y="3587544"/>
            <a:ext cx="3777952" cy="702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3" name="Google Shape;243;p54"/>
          <p:cNvSpPr txBox="1">
            <a:spLocks noGrp="1"/>
          </p:cNvSpPr>
          <p:nvPr>
            <p:ph type="ftr" idx="11"/>
          </p:nvPr>
        </p:nvSpPr>
        <p:spPr>
          <a:xfrm>
            <a:off x="7537176" y="6489699"/>
            <a:ext cx="411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54"/>
          <p:cNvSpPr txBox="1">
            <a:spLocks noGrp="1"/>
          </p:cNvSpPr>
          <p:nvPr>
            <p:ph type="body" idx="2"/>
          </p:nvPr>
        </p:nvSpPr>
        <p:spPr>
          <a:xfrm>
            <a:off x="5060260" y="556820"/>
            <a:ext cx="6846497" cy="315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5" name="Google Shape;245;p54"/>
          <p:cNvSpPr txBox="1">
            <a:spLocks noGrp="1"/>
          </p:cNvSpPr>
          <p:nvPr>
            <p:ph type="body" idx="3"/>
          </p:nvPr>
        </p:nvSpPr>
        <p:spPr>
          <a:xfrm>
            <a:off x="5060261" y="872734"/>
            <a:ext cx="6846256" cy="902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▫"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Noto Sans Symbols"/>
              <a:buChar char="▪"/>
              <a:defRPr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▫"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46" name="Google Shape;246;p54"/>
          <p:cNvCxnSpPr/>
          <p:nvPr/>
        </p:nvCxnSpPr>
        <p:spPr>
          <a:xfrm>
            <a:off x="4784501" y="714777"/>
            <a:ext cx="0" cy="6143223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7" name="Google Shape;247;p54"/>
          <p:cNvSpPr/>
          <p:nvPr/>
        </p:nvSpPr>
        <p:spPr>
          <a:xfrm>
            <a:off x="4714936" y="645212"/>
            <a:ext cx="139130" cy="1391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54"/>
          <p:cNvSpPr/>
          <p:nvPr/>
        </p:nvSpPr>
        <p:spPr>
          <a:xfrm rot="5400000">
            <a:off x="921508" y="1707412"/>
            <a:ext cx="313936" cy="1169947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chemeClr val="accent2"/>
              </a:gs>
              <a:gs pos="55000">
                <a:srgbClr val="B8DBE1"/>
              </a:gs>
              <a:gs pos="100000">
                <a:schemeClr val="accent1"/>
              </a:gs>
            </a:gsLst>
            <a:lin ang="13500000" scaled="0"/>
          </a:gra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54"/>
          <p:cNvSpPr txBox="1"/>
          <p:nvPr/>
        </p:nvSpPr>
        <p:spPr>
          <a:xfrm>
            <a:off x="688486" y="2187728"/>
            <a:ext cx="779965" cy="20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3D5175D-B2D9-ED4F-8392-9DEF9F7803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2401" t="14499" r="6736" b="20720"/>
          <a:stretch>
            <a:fillRect/>
          </a:stretch>
        </p:blipFill>
        <p:spPr>
          <a:xfrm>
            <a:off x="10114596" y="-4973"/>
            <a:ext cx="1791439" cy="143689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BC2F1B2-8C53-7606-E519-0582B969E7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1316"/>
            <a:ext cx="4409440" cy="641797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.3 Sommaire vide">
  <p:cSld name="2.3 Sommaire vide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63"/>
          <p:cNvSpPr/>
          <p:nvPr/>
        </p:nvSpPr>
        <p:spPr>
          <a:xfrm>
            <a:off x="1" y="0"/>
            <a:ext cx="3073077" cy="6858001"/>
          </a:xfrm>
          <a:prstGeom prst="rect">
            <a:avLst/>
          </a:prstGeom>
          <a:gradFill>
            <a:gsLst>
              <a:gs pos="0">
                <a:srgbClr val="2283C6"/>
              </a:gs>
              <a:gs pos="100000">
                <a:srgbClr val="3FBDDD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63"/>
          <p:cNvSpPr txBox="1">
            <a:spLocks noGrp="1"/>
          </p:cNvSpPr>
          <p:nvPr>
            <p:ph type="ftr" idx="11"/>
          </p:nvPr>
        </p:nvSpPr>
        <p:spPr>
          <a:xfrm>
            <a:off x="7525248" y="6489699"/>
            <a:ext cx="411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63"/>
          <p:cNvSpPr txBox="1"/>
          <p:nvPr/>
        </p:nvSpPr>
        <p:spPr>
          <a:xfrm>
            <a:off x="11436984" y="6493931"/>
            <a:ext cx="627026" cy="360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|  </a:t>
            </a:r>
            <a:r>
              <a:rPr lang="fr-FR" sz="10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|  </a:t>
            </a:r>
            <a:fld id="{00000000-1234-1234-1234-123412341234}" type="slidenum">
              <a:rPr lang="fr-FR" sz="10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sz="10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63"/>
          <p:cNvSpPr txBox="1"/>
          <p:nvPr/>
        </p:nvSpPr>
        <p:spPr>
          <a:xfrm>
            <a:off x="186267" y="6546015"/>
            <a:ext cx="288681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Société Française de Pharmacie Clinique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63"/>
          <p:cNvSpPr/>
          <p:nvPr/>
        </p:nvSpPr>
        <p:spPr>
          <a:xfrm rot="5400000">
            <a:off x="3106834" y="136653"/>
            <a:ext cx="313936" cy="1169947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chemeClr val="accent2"/>
              </a:gs>
              <a:gs pos="55000">
                <a:srgbClr val="B8DBE1"/>
              </a:gs>
              <a:gs pos="100000">
                <a:schemeClr val="accent1"/>
              </a:gs>
            </a:gsLst>
            <a:lin ang="13500000" scaled="0"/>
          </a:gra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63"/>
          <p:cNvSpPr txBox="1"/>
          <p:nvPr/>
        </p:nvSpPr>
        <p:spPr>
          <a:xfrm>
            <a:off x="2873811" y="616978"/>
            <a:ext cx="779965" cy="20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5" name="Google Shape;335;p63"/>
          <p:cNvSpPr txBox="1">
            <a:spLocks noGrp="1"/>
          </p:cNvSpPr>
          <p:nvPr>
            <p:ph type="title"/>
          </p:nvPr>
        </p:nvSpPr>
        <p:spPr>
          <a:xfrm>
            <a:off x="4197983" y="588140"/>
            <a:ext cx="7441676" cy="338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 Black"/>
              <a:buNone/>
              <a:defRPr sz="2400" cap="none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63"/>
          <p:cNvSpPr txBox="1">
            <a:spLocks noGrp="1"/>
          </p:cNvSpPr>
          <p:nvPr>
            <p:ph type="body" idx="1"/>
          </p:nvPr>
        </p:nvSpPr>
        <p:spPr>
          <a:xfrm>
            <a:off x="4197596" y="1017475"/>
            <a:ext cx="7441675" cy="315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7" name="Google Shape;337;p63"/>
          <p:cNvSpPr txBox="1">
            <a:spLocks noGrp="1"/>
          </p:cNvSpPr>
          <p:nvPr>
            <p:ph type="body" idx="2"/>
          </p:nvPr>
        </p:nvSpPr>
        <p:spPr>
          <a:xfrm>
            <a:off x="4197597" y="1546460"/>
            <a:ext cx="7442062" cy="4034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▫"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▫"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.4 Timeline 2">
  <p:cSld name="6.4 Timeline 2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64"/>
          <p:cNvSpPr/>
          <p:nvPr/>
        </p:nvSpPr>
        <p:spPr>
          <a:xfrm>
            <a:off x="0" y="6489700"/>
            <a:ext cx="12192001" cy="368301"/>
          </a:xfrm>
          <a:prstGeom prst="rect">
            <a:avLst/>
          </a:prstGeom>
          <a:gradFill>
            <a:gsLst>
              <a:gs pos="0">
                <a:srgbClr val="2283C6"/>
              </a:gs>
              <a:gs pos="100000">
                <a:srgbClr val="3FBDDD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64"/>
          <p:cNvSpPr txBox="1"/>
          <p:nvPr/>
        </p:nvSpPr>
        <p:spPr>
          <a:xfrm>
            <a:off x="11436984" y="6493931"/>
            <a:ext cx="627026" cy="360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|  </a:t>
            </a:r>
            <a:fld id="{00000000-1234-1234-1234-123412341234}" type="slidenum">
              <a:rPr lang="fr-FR"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sz="1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64"/>
          <p:cNvSpPr txBox="1"/>
          <p:nvPr/>
        </p:nvSpPr>
        <p:spPr>
          <a:xfrm>
            <a:off x="186268" y="6546015"/>
            <a:ext cx="27917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Société Française de Pharmacie Clinique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64"/>
          <p:cNvSpPr txBox="1">
            <a:spLocks noGrp="1"/>
          </p:cNvSpPr>
          <p:nvPr>
            <p:ph type="title"/>
          </p:nvPr>
        </p:nvSpPr>
        <p:spPr>
          <a:xfrm>
            <a:off x="624469" y="1063542"/>
            <a:ext cx="11015578" cy="338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8BCBF"/>
              </a:buClr>
              <a:buSzPts val="2400"/>
              <a:buFont typeface="Arial Black"/>
              <a:buNone/>
              <a:defRPr sz="2400" cap="none">
                <a:solidFill>
                  <a:srgbClr val="58BCB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64"/>
          <p:cNvSpPr txBox="1">
            <a:spLocks noGrp="1"/>
          </p:cNvSpPr>
          <p:nvPr>
            <p:ph type="body" idx="1"/>
          </p:nvPr>
        </p:nvSpPr>
        <p:spPr>
          <a:xfrm>
            <a:off x="624082" y="1497024"/>
            <a:ext cx="11015577" cy="315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4" name="Google Shape;344;p64"/>
          <p:cNvSpPr txBox="1">
            <a:spLocks noGrp="1"/>
          </p:cNvSpPr>
          <p:nvPr>
            <p:ph type="ftr" idx="11"/>
          </p:nvPr>
        </p:nvSpPr>
        <p:spPr>
          <a:xfrm>
            <a:off x="7525248" y="6489699"/>
            <a:ext cx="411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64"/>
          <p:cNvSpPr/>
          <p:nvPr/>
        </p:nvSpPr>
        <p:spPr>
          <a:xfrm rot="5400000">
            <a:off x="1093902" y="53264"/>
            <a:ext cx="313936" cy="1169947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chemeClr val="accent2"/>
              </a:gs>
              <a:gs pos="55000">
                <a:srgbClr val="B8DBE1"/>
              </a:gs>
              <a:gs pos="100000">
                <a:schemeClr val="accent1"/>
              </a:gs>
            </a:gsLst>
            <a:lin ang="13500000" scaled="0"/>
          </a:gra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64"/>
          <p:cNvSpPr txBox="1"/>
          <p:nvPr/>
        </p:nvSpPr>
        <p:spPr>
          <a:xfrm>
            <a:off x="860886" y="533578"/>
            <a:ext cx="779965" cy="20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47" name="Google Shape;347;p64"/>
          <p:cNvCxnSpPr/>
          <p:nvPr/>
        </p:nvCxnSpPr>
        <p:spPr>
          <a:xfrm rot="10800000">
            <a:off x="2076476" y="3144934"/>
            <a:ext cx="7856799" cy="2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48" name="Google Shape;348;p64"/>
          <p:cNvSpPr/>
          <p:nvPr/>
        </p:nvSpPr>
        <p:spPr>
          <a:xfrm rot="5400000">
            <a:off x="1945709" y="3075368"/>
            <a:ext cx="139130" cy="1391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64"/>
          <p:cNvSpPr txBox="1">
            <a:spLocks noGrp="1"/>
          </p:cNvSpPr>
          <p:nvPr>
            <p:ph type="body" idx="2"/>
          </p:nvPr>
        </p:nvSpPr>
        <p:spPr>
          <a:xfrm>
            <a:off x="1425455" y="3347895"/>
            <a:ext cx="1302039" cy="315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0" name="Google Shape;350;p64"/>
          <p:cNvSpPr txBox="1">
            <a:spLocks noGrp="1"/>
          </p:cNvSpPr>
          <p:nvPr>
            <p:ph type="body" idx="3"/>
          </p:nvPr>
        </p:nvSpPr>
        <p:spPr>
          <a:xfrm>
            <a:off x="1425456" y="3663809"/>
            <a:ext cx="1302038" cy="902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▫"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Noto Sans Symbols"/>
              <a:buChar char="▪"/>
              <a:defRPr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▫"/>
              <a:def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6" r:id="rId3"/>
    <p:sldLayoutId id="2147483675" r:id="rId4"/>
    <p:sldLayoutId id="2147483676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auline.arrive@etu.univ-nantes.f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8"/>
          <p:cNvSpPr txBox="1">
            <a:spLocks noGrp="1"/>
          </p:cNvSpPr>
          <p:nvPr>
            <p:ph type="body" idx="1"/>
          </p:nvPr>
        </p:nvSpPr>
        <p:spPr>
          <a:xfrm>
            <a:off x="375397" y="800345"/>
            <a:ext cx="3777952" cy="702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fr-FR" dirty="0">
                <a:solidFill>
                  <a:schemeClr val="accent5"/>
                </a:solidFill>
              </a:rPr>
              <a:t>Feux tricolores </a:t>
            </a:r>
            <a:endParaRPr dirty="0">
              <a:solidFill>
                <a:schemeClr val="accent5"/>
              </a:solidFill>
            </a:endParaRPr>
          </a:p>
        </p:txBody>
      </p:sp>
      <p:sp>
        <p:nvSpPr>
          <p:cNvPr id="519" name="Google Shape;519;p18"/>
          <p:cNvSpPr txBox="1"/>
          <p:nvPr/>
        </p:nvSpPr>
        <p:spPr>
          <a:xfrm>
            <a:off x="5059539" y="568758"/>
            <a:ext cx="6846497" cy="315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fr-FR" sz="1800" b="1" cap="none" dirty="0">
                <a:solidFill>
                  <a:schemeClr val="accent3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Méthode pédagogique retenue</a:t>
            </a:r>
            <a:endParaRPr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20" name="Google Shape;520;p18"/>
          <p:cNvSpPr txBox="1"/>
          <p:nvPr/>
        </p:nvSpPr>
        <p:spPr>
          <a:xfrm>
            <a:off x="4932468" y="890435"/>
            <a:ext cx="6846256" cy="55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lt2"/>
              </a:buClr>
              <a:buSzPct val="100000"/>
            </a:pPr>
            <a:r>
              <a:rPr lang="fr-FR" dirty="0"/>
              <a:t>Apprentissage actif par cas cliniques pédiatriques scénarisés. </a:t>
            </a:r>
            <a:endParaRPr dirty="0"/>
          </a:p>
        </p:txBody>
      </p:sp>
      <p:sp>
        <p:nvSpPr>
          <p:cNvPr id="521" name="Google Shape;521;p18"/>
          <p:cNvSpPr txBox="1"/>
          <p:nvPr/>
        </p:nvSpPr>
        <p:spPr>
          <a:xfrm>
            <a:off x="5045242" y="1222938"/>
            <a:ext cx="6846497" cy="315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lt2"/>
              </a:buClr>
              <a:buSzPts val="1800"/>
            </a:pPr>
            <a:r>
              <a:rPr lang="fr-FR" sz="1800" b="1" dirty="0">
                <a:solidFill>
                  <a:schemeClr val="accent3">
                    <a:lumMod val="75000"/>
                  </a:schemeClr>
                </a:solidFill>
              </a:rPr>
              <a:t>Déroulé résumé de la solution </a:t>
            </a:r>
            <a:r>
              <a:rPr lang="fr-FR" sz="1800" b="1" dirty="0" err="1">
                <a:solidFill>
                  <a:schemeClr val="accent3">
                    <a:lumMod val="75000"/>
                  </a:schemeClr>
                </a:solidFill>
              </a:rPr>
              <a:t>ludopédagogique</a:t>
            </a:r>
            <a:r>
              <a:rPr lang="fr-FR" sz="1800" b="1" dirty="0">
                <a:solidFill>
                  <a:schemeClr val="accent3">
                    <a:lumMod val="75000"/>
                  </a:schemeClr>
                </a:solidFill>
              </a:rPr>
              <a:t> élaborée</a:t>
            </a:r>
            <a:endParaRPr sz="1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22" name="Google Shape;522;p18"/>
          <p:cNvSpPr txBox="1"/>
          <p:nvPr/>
        </p:nvSpPr>
        <p:spPr>
          <a:xfrm>
            <a:off x="4932468" y="1511088"/>
            <a:ext cx="6846256" cy="55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fontAlgn="base"/>
            <a:r>
              <a:rPr lang="fr-FR" dirty="0"/>
              <a:t>L’outil est séparé en deux niveaux. Le premier contient des flash </a:t>
            </a:r>
            <a:r>
              <a:rPr lang="fr-FR" dirty="0" err="1"/>
              <a:t>cards</a:t>
            </a:r>
            <a:r>
              <a:rPr lang="fr-FR" dirty="0"/>
              <a:t> sur les connaissances physiologiques de base des nourrissons/ enfants. Le second niveau est constitué de 70 cas cliniques séparés par sphères telles l’infectiologie, maltraitance, pathologies digestives, etc. Le cas clinique est affiché et l’étudiant doit conclure à sa prise en soins :  </a:t>
            </a:r>
            <a:r>
              <a:rPr lang="fr-FR" dirty="0">
                <a:solidFill>
                  <a:srgbClr val="00B050"/>
                </a:solidFill>
              </a:rPr>
              <a:t>Prise en charge possible à l’officine</a:t>
            </a:r>
            <a:r>
              <a:rPr lang="fr-FR" dirty="0"/>
              <a:t>, </a:t>
            </a:r>
            <a:r>
              <a:rPr lang="fr-FR" dirty="0">
                <a:solidFill>
                  <a:srgbClr val="FFC000"/>
                </a:solidFill>
              </a:rPr>
              <a:t>Urgence relative à orienter vers le médecin</a:t>
            </a:r>
            <a:r>
              <a:rPr lang="fr-FR" dirty="0"/>
              <a:t>, </a:t>
            </a:r>
            <a:r>
              <a:rPr lang="fr-FR" dirty="0">
                <a:solidFill>
                  <a:srgbClr val="FF0000"/>
                </a:solidFill>
              </a:rPr>
              <a:t>Urgence vitale à orienter vers les urgences</a:t>
            </a:r>
            <a:r>
              <a:rPr lang="fr-FR" dirty="0"/>
              <a:t> ou encore besoin d’informations complémentaires. </a:t>
            </a:r>
          </a:p>
          <a:p>
            <a:pPr lvl="0">
              <a:lnSpc>
                <a:spcPct val="90000"/>
              </a:lnSpc>
              <a:buClr>
                <a:schemeClr val="lt2"/>
              </a:buClr>
              <a:buSzPts val="1600"/>
            </a:pPr>
            <a:endParaRPr dirty="0"/>
          </a:p>
        </p:txBody>
      </p:sp>
      <p:sp>
        <p:nvSpPr>
          <p:cNvPr id="523" name="Google Shape;523;p18"/>
          <p:cNvSpPr txBox="1"/>
          <p:nvPr/>
        </p:nvSpPr>
        <p:spPr>
          <a:xfrm>
            <a:off x="5078945" y="3111098"/>
            <a:ext cx="6846497" cy="315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fr-FR" sz="1800" b="1" cap="none" dirty="0">
                <a:solidFill>
                  <a:schemeClr val="accent3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Données pratiques</a:t>
            </a:r>
            <a:endParaRPr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24" name="Google Shape;524;p18"/>
          <p:cNvSpPr txBox="1"/>
          <p:nvPr/>
        </p:nvSpPr>
        <p:spPr>
          <a:xfrm>
            <a:off x="4932468" y="3393533"/>
            <a:ext cx="6846256" cy="55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fr-FR" dirty="0"/>
              <a:t>L’outil a été testé auprès de 22 étudiants de 4e année de pharmacie. La durée d’utilisation a varié entre 20 et 45 minutes et les scores de réussite entre 56,62% et 80,42%. Après l’utilisation de l’outil, 21 étudiants ont exprimé un sentiment de compétence positif face à une urgence pédiatrique à l’officine. </a:t>
            </a: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None/>
            </a:pPr>
            <a:endParaRPr dirty="0"/>
          </a:p>
        </p:txBody>
      </p:sp>
      <p:sp>
        <p:nvSpPr>
          <p:cNvPr id="525" name="Google Shape;525;p18"/>
          <p:cNvSpPr/>
          <p:nvPr/>
        </p:nvSpPr>
        <p:spPr>
          <a:xfrm>
            <a:off x="4714936" y="1289911"/>
            <a:ext cx="139130" cy="1391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18"/>
          <p:cNvSpPr/>
          <p:nvPr/>
        </p:nvSpPr>
        <p:spPr>
          <a:xfrm>
            <a:off x="4719925" y="3184159"/>
            <a:ext cx="139130" cy="1391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516;p18"/>
          <p:cNvSpPr txBox="1">
            <a:spLocks/>
          </p:cNvSpPr>
          <p:nvPr/>
        </p:nvSpPr>
        <p:spPr>
          <a:xfrm>
            <a:off x="14657" y="1151684"/>
            <a:ext cx="3777952" cy="702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fr-FR" sz="1600" dirty="0"/>
              <a:t>Pauline ARRIVÉ, Emilie RENAUD, Christèle GRAS LE GUEN, </a:t>
            </a:r>
          </a:p>
          <a:p>
            <a:pPr marL="0" indent="0">
              <a:spcBef>
                <a:spcPts val="0"/>
              </a:spcBef>
            </a:pPr>
            <a:r>
              <a:rPr lang="fr-FR" sz="1600" dirty="0"/>
              <a:t>Sonia PROT-LABARTHE</a:t>
            </a:r>
          </a:p>
        </p:txBody>
      </p:sp>
      <p:sp>
        <p:nvSpPr>
          <p:cNvPr id="5" name="Rectangle 4"/>
          <p:cNvSpPr/>
          <p:nvPr/>
        </p:nvSpPr>
        <p:spPr>
          <a:xfrm>
            <a:off x="14657" y="1813949"/>
            <a:ext cx="3876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kern="100" dirty="0">
                <a:latin typeface="Times New Roman" panose="02020603050405020304" pitchFamily="18" charset="0"/>
              </a:rPr>
              <a:t>Mail du contact : </a:t>
            </a:r>
            <a:r>
              <a:rPr lang="fr-FR" kern="100" dirty="0">
                <a:latin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pauline.arrive@etu.univ-nantes.fr</a:t>
            </a:r>
            <a:endParaRPr lang="fr-FR" kern="100" dirty="0">
              <a:latin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732024" y="2173435"/>
            <a:ext cx="136166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kern="100" dirty="0">
                <a:latin typeface="Times New Roman" panose="02020603050405020304" pitchFamily="18" charset="0"/>
              </a:rPr>
              <a:t>2025/2026</a:t>
            </a:r>
            <a:endParaRPr lang="fr-FR" sz="900" dirty="0"/>
          </a:p>
        </p:txBody>
      </p:sp>
      <p:sp>
        <p:nvSpPr>
          <p:cNvPr id="21" name="Google Shape;517;p18"/>
          <p:cNvSpPr txBox="1">
            <a:spLocks/>
          </p:cNvSpPr>
          <p:nvPr/>
        </p:nvSpPr>
        <p:spPr>
          <a:xfrm>
            <a:off x="410749" y="2512225"/>
            <a:ext cx="3884786" cy="315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fr-FR" dirty="0">
                <a:solidFill>
                  <a:schemeClr val="accent2"/>
                </a:solidFill>
              </a:rPr>
              <a:t>Problématique – Thème principal</a:t>
            </a:r>
          </a:p>
        </p:txBody>
      </p:sp>
      <p:sp>
        <p:nvSpPr>
          <p:cNvPr id="22" name="Google Shape;518;p18"/>
          <p:cNvSpPr txBox="1">
            <a:spLocks/>
          </p:cNvSpPr>
          <p:nvPr/>
        </p:nvSpPr>
        <p:spPr>
          <a:xfrm>
            <a:off x="249064" y="2775641"/>
            <a:ext cx="3939877" cy="1193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▫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▫"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  <a:buSzPct val="100000"/>
            </a:pPr>
            <a:r>
              <a:rPr lang="fr-FR" sz="1700" dirty="0">
                <a:solidFill>
                  <a:schemeClr val="tx1"/>
                </a:solidFill>
              </a:rPr>
              <a:t>Dans le métier officinal, il est difficile d’acquérir des réflexes de conduite à tenir dans les cas d’urgences cliniques concernant les nourrissons ou les enfants.</a:t>
            </a:r>
          </a:p>
          <a:p>
            <a:pPr marL="0" indent="0">
              <a:spcBef>
                <a:spcPts val="0"/>
              </a:spcBef>
              <a:buSzPct val="100000"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3" name="Google Shape;517;p18"/>
          <p:cNvSpPr txBox="1">
            <a:spLocks/>
          </p:cNvSpPr>
          <p:nvPr/>
        </p:nvSpPr>
        <p:spPr>
          <a:xfrm>
            <a:off x="410989" y="3857688"/>
            <a:ext cx="3884786" cy="315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fr-FR" dirty="0">
                <a:solidFill>
                  <a:schemeClr val="accent2"/>
                </a:solidFill>
              </a:rPr>
              <a:t>Objectifs pédagogiques</a:t>
            </a:r>
          </a:p>
        </p:txBody>
      </p:sp>
      <p:sp>
        <p:nvSpPr>
          <p:cNvPr id="24" name="Google Shape;518;p18"/>
          <p:cNvSpPr txBox="1">
            <a:spLocks/>
          </p:cNvSpPr>
          <p:nvPr/>
        </p:nvSpPr>
        <p:spPr>
          <a:xfrm>
            <a:off x="249064" y="4122715"/>
            <a:ext cx="3777952" cy="1193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▫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▫"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  <a:buSzPct val="100000"/>
            </a:pPr>
            <a:r>
              <a:rPr lang="fr-FR" dirty="0">
                <a:solidFill>
                  <a:schemeClr val="tx1"/>
                </a:solidFill>
              </a:rPr>
              <a:t>Evaluer la gravité de la situation d’un enfant, orienter vers d’autres professionnels de santé si besoin, </a:t>
            </a:r>
          </a:p>
        </p:txBody>
      </p:sp>
      <p:sp>
        <p:nvSpPr>
          <p:cNvPr id="25" name="Google Shape;523;p18"/>
          <p:cNvSpPr txBox="1"/>
          <p:nvPr/>
        </p:nvSpPr>
        <p:spPr>
          <a:xfrm>
            <a:off x="5078944" y="4433937"/>
            <a:ext cx="6846497" cy="315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lt2"/>
              </a:buClr>
              <a:buSzPts val="1800"/>
            </a:pPr>
            <a:r>
              <a:rPr lang="fr-FR" sz="1800" b="1" dirty="0">
                <a:solidFill>
                  <a:schemeClr val="accent3">
                    <a:lumMod val="75000"/>
                  </a:schemeClr>
                </a:solidFill>
              </a:rPr>
              <a:t>Modalités d’évaluation ou de feedback</a:t>
            </a:r>
            <a:endParaRPr sz="1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7" name="Google Shape;527;p18"/>
          <p:cNvSpPr/>
          <p:nvPr/>
        </p:nvSpPr>
        <p:spPr>
          <a:xfrm>
            <a:off x="4716081" y="4580477"/>
            <a:ext cx="139130" cy="1391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21341" y="5736257"/>
            <a:ext cx="4147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00" b="1" dirty="0">
                <a:solidFill>
                  <a:schemeClr val="accent3">
                    <a:lumMod val="75000"/>
                  </a:schemeClr>
                </a:solidFill>
              </a:rPr>
              <a:t>Perspectives : La prochaine partie ?</a:t>
            </a:r>
          </a:p>
        </p:txBody>
      </p:sp>
      <p:sp>
        <p:nvSpPr>
          <p:cNvPr id="29" name="Google Shape;527;p18"/>
          <p:cNvSpPr/>
          <p:nvPr/>
        </p:nvSpPr>
        <p:spPr>
          <a:xfrm>
            <a:off x="4742202" y="5801519"/>
            <a:ext cx="139130" cy="1391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700169" y="6429513"/>
            <a:ext cx="753429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000" dirty="0"/>
          </a:p>
          <a:p>
            <a:r>
              <a:rPr lang="en-US" sz="1000" dirty="0"/>
              <a:t> Pediatric “traffic lights” in pharmacy: warning situations for the community pharmaceutical team Lebrun et al Arch </a:t>
            </a:r>
            <a:r>
              <a:rPr lang="en-US" sz="1000" dirty="0" err="1"/>
              <a:t>Ped</a:t>
            </a:r>
            <a:r>
              <a:rPr lang="en-US" sz="1000" dirty="0"/>
              <a:t> 2026</a:t>
            </a:r>
            <a:endParaRPr lang="fr-FR" sz="1000" dirty="0"/>
          </a:p>
        </p:txBody>
      </p:sp>
      <p:sp>
        <p:nvSpPr>
          <p:cNvPr id="33" name="Google Shape;524;p18"/>
          <p:cNvSpPr txBox="1"/>
          <p:nvPr/>
        </p:nvSpPr>
        <p:spPr>
          <a:xfrm>
            <a:off x="4932468" y="4731934"/>
            <a:ext cx="6846256" cy="55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lt2"/>
              </a:buClr>
              <a:buSzPts val="1600"/>
            </a:pPr>
            <a:r>
              <a:rPr lang="fr-FR" dirty="0">
                <a:solidFill>
                  <a:schemeClr val="tx1"/>
                </a:solidFill>
              </a:rPr>
              <a:t>Concernant le niveau 1, un questionnaire à choix multiple est présent pour valider leurs connaissances et passer au second niveau.  Quant au niveau 2 un feedback immédiat accompagne chaque décision et renforce l’acquisition des connaissances physiologiques et des compétences d’orientation pour les cas graves. 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4" name="Google Shape;524;p18"/>
          <p:cNvSpPr txBox="1"/>
          <p:nvPr/>
        </p:nvSpPr>
        <p:spPr>
          <a:xfrm>
            <a:off x="4932468" y="6070335"/>
            <a:ext cx="6846256" cy="55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lnSpc>
                <a:spcPct val="90000"/>
              </a:lnSpc>
              <a:buClr>
                <a:schemeClr val="lt2"/>
              </a:buClr>
              <a:buSzPts val="1600"/>
            </a:pPr>
            <a:r>
              <a:rPr lang="fr-FR" dirty="0"/>
              <a:t>Test à plus grande échelle afin d’avoir des retours supplémentaires, et améliorer l’outil en fonction de ces retours.  </a:t>
            </a:r>
            <a:endParaRPr sz="1200" dirty="0"/>
          </a:p>
        </p:txBody>
      </p:sp>
      <p:sp>
        <p:nvSpPr>
          <p:cNvPr id="35" name="Google Shape;518;p18"/>
          <p:cNvSpPr txBox="1">
            <a:spLocks/>
          </p:cNvSpPr>
          <p:nvPr/>
        </p:nvSpPr>
        <p:spPr>
          <a:xfrm>
            <a:off x="249064" y="6031721"/>
            <a:ext cx="3237086" cy="54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▫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▫"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  <a:buSzPct val="100000"/>
            </a:pPr>
            <a:r>
              <a:rPr lang="fr-FR" dirty="0"/>
              <a:t>Voici le QR code de notre jeu : </a:t>
            </a:r>
          </a:p>
          <a:p>
            <a:pPr marL="0" indent="0">
              <a:spcBef>
                <a:spcPts val="0"/>
              </a:spcBef>
              <a:buSzPct val="100000"/>
            </a:pPr>
            <a:endParaRPr lang="fr-FR" dirty="0"/>
          </a:p>
        </p:txBody>
      </p:sp>
      <p:sp>
        <p:nvSpPr>
          <p:cNvPr id="37" name="Google Shape;517;p18"/>
          <p:cNvSpPr txBox="1">
            <a:spLocks/>
          </p:cNvSpPr>
          <p:nvPr/>
        </p:nvSpPr>
        <p:spPr>
          <a:xfrm>
            <a:off x="268563" y="5013337"/>
            <a:ext cx="3884786" cy="315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fr-FR" dirty="0">
                <a:solidFill>
                  <a:schemeClr val="accent2"/>
                </a:solidFill>
              </a:rPr>
              <a:t>Population cible</a:t>
            </a:r>
          </a:p>
        </p:txBody>
      </p:sp>
      <p:sp>
        <p:nvSpPr>
          <p:cNvPr id="38" name="Google Shape;518;p18"/>
          <p:cNvSpPr txBox="1">
            <a:spLocks/>
          </p:cNvSpPr>
          <p:nvPr/>
        </p:nvSpPr>
        <p:spPr>
          <a:xfrm>
            <a:off x="249064" y="5278364"/>
            <a:ext cx="3939877" cy="55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▫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▫"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  <a:buSzPct val="100000"/>
            </a:pPr>
            <a:r>
              <a:rPr lang="fr-FR" dirty="0">
                <a:solidFill>
                  <a:schemeClr val="tx1"/>
                </a:solidFill>
              </a:rPr>
              <a:t>Outil destiné aux étudiants en pharmacie, aux préparateurs, aux pharmaciens. </a:t>
            </a:r>
          </a:p>
        </p:txBody>
      </p:sp>
      <p:pic>
        <p:nvPicPr>
          <p:cNvPr id="3" name="Image 2" descr="Une image contenant motif, carré, Symétrie, pixel&#10;&#10;Le contenu généré par l’IA peut être incorrect.">
            <a:extLst>
              <a:ext uri="{FF2B5EF4-FFF2-40B4-BE49-F238E27FC236}">
                <a16:creationId xmlns:a16="http://schemas.microsoft.com/office/drawing/2014/main" id="{37155CD5-A1E8-E103-782D-418BF3E0A3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172" y="5835103"/>
            <a:ext cx="972875" cy="97287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2167FBA-85E9-F70C-63F3-A61793AA6E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028" y="730845"/>
            <a:ext cx="909270" cy="57565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445414C-411A-EC47-6340-2BAB6EBDC7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1350" y="1345653"/>
            <a:ext cx="1090404" cy="36619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emplate SFPC (Pantone)">
      <a:dk1>
        <a:srgbClr val="1D1D1B"/>
      </a:dk1>
      <a:lt1>
        <a:srgbClr val="FFFFFF"/>
      </a:lt1>
      <a:dk2>
        <a:srgbClr val="3F7FCA"/>
      </a:dk2>
      <a:lt2>
        <a:srgbClr val="4CC4DD"/>
      </a:lt2>
      <a:accent1>
        <a:srgbClr val="63B0BD"/>
      </a:accent1>
      <a:accent2>
        <a:srgbClr val="78D849"/>
      </a:accent2>
      <a:accent3>
        <a:srgbClr val="E51B78"/>
      </a:accent3>
      <a:accent4>
        <a:srgbClr val="74777B"/>
      </a:accent4>
      <a:accent5>
        <a:srgbClr val="FD9F1A"/>
      </a:accent5>
      <a:accent6>
        <a:srgbClr val="F6EB61"/>
      </a:accent6>
      <a:hlink>
        <a:srgbClr val="63B0BD"/>
      </a:hlink>
      <a:folHlink>
        <a:srgbClr val="A2599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369</Words>
  <Application>Microsoft Office PowerPoint</Application>
  <PresentationFormat>Grand écran</PresentationFormat>
  <Paragraphs>24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Noto Sans Symbols</vt:lpstr>
      <vt:lpstr>Arial Black</vt:lpstr>
      <vt:lpstr>Roboto</vt:lpstr>
      <vt:lpstr>Arial</vt:lpstr>
      <vt:lpstr>Times New Roman</vt:lpstr>
      <vt:lpstr>Calibri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SOCIETE FRANCAISE DE PHARMACIE CLINIQUE</dc:title>
  <dc:creator>Quentin DAMIENS</dc:creator>
  <cp:lastModifiedBy>Sonia Prot-Labarthe</cp:lastModifiedBy>
  <cp:revision>13</cp:revision>
  <dcterms:created xsi:type="dcterms:W3CDTF">2022-03-09T14:46:59Z</dcterms:created>
  <dcterms:modified xsi:type="dcterms:W3CDTF">2026-03-04T21:50:19Z</dcterms:modified>
</cp:coreProperties>
</file>