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6858000" cx="12192000"/>
  <p:notesSz cx="6858000" cy="9144000"/>
  <p:embeddedFontLst>
    <p:embeddedFont>
      <p:font typeface="Roboto"/>
      <p:regular r:id="rId7"/>
      <p:bold r:id="rId8"/>
      <p:italic r:id="rId9"/>
      <p:boldItalic r:id="rId10"/>
    </p:embeddedFont>
    <p:embeddedFont>
      <p:font typeface="Arial Black"/>
      <p:regular r:id="rId1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GoogleSlidesCustomDataVersion2">
      <go:slidesCustomData xmlns:go="http://customooxmlschemas.google.com/" r:id="rId12" roundtripDataSignature="AMtx7mjS2S3SXyYWqN9KxDXqw0WRJEqCR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font" Target="fonts/ArialBlack-regular.fntdata"/><Relationship Id="rId10" Type="http://schemas.openxmlformats.org/officeDocument/2006/relationships/font" Target="fonts/Roboto-boldItalic.fntdata"/><Relationship Id="rId12" Type="http://customschemas.google.com/relationships/presentationmetadata" Target="metadata"/><Relationship Id="rId9" Type="http://schemas.openxmlformats.org/officeDocument/2006/relationships/font" Target="fonts/Roboto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Roboto-regular.fntdata"/><Relationship Id="rId8" Type="http://schemas.openxmlformats.org/officeDocument/2006/relationships/font" Target="fonts/Roboto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fr-F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75" name="Google Shape;75;p1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6.3 Timeline">
  <p:cSld name="6.3 Timelin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54"/>
          <p:cNvSpPr/>
          <p:nvPr/>
        </p:nvSpPr>
        <p:spPr>
          <a:xfrm>
            <a:off x="0" y="-3346"/>
            <a:ext cx="4417454" cy="6858000"/>
          </a:xfrm>
          <a:prstGeom prst="rect">
            <a:avLst/>
          </a:prstGeom>
          <a:gradFill>
            <a:gsLst>
              <a:gs pos="0">
                <a:srgbClr val="2383C6"/>
              </a:gs>
              <a:gs pos="100000">
                <a:srgbClr val="3FBDDD"/>
              </a:gs>
            </a:gsLst>
            <a:lin ang="27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7;p54"/>
          <p:cNvSpPr txBox="1"/>
          <p:nvPr/>
        </p:nvSpPr>
        <p:spPr>
          <a:xfrm>
            <a:off x="11436984" y="6493931"/>
            <a:ext cx="627026" cy="36072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fr-FR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|  </a:t>
            </a:r>
            <a:fld id="{00000000-1234-1234-1234-123412341234}" type="slidenum">
              <a:rPr b="1" i="0" lang="fr-FR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1" i="0" sz="10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" name="Google Shape;18;p54"/>
          <p:cNvSpPr txBox="1"/>
          <p:nvPr/>
        </p:nvSpPr>
        <p:spPr>
          <a:xfrm>
            <a:off x="186267" y="6546015"/>
            <a:ext cx="2902899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fr-FR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Société Française de Pharmacie Clinique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1" i="0" sz="1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Google Shape;19;p54"/>
          <p:cNvSpPr txBox="1"/>
          <p:nvPr>
            <p:ph type="title"/>
          </p:nvPr>
        </p:nvSpPr>
        <p:spPr>
          <a:xfrm>
            <a:off x="410989" y="2775266"/>
            <a:ext cx="3777952" cy="75049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 Black"/>
              <a:buNone/>
              <a:defRPr sz="2400" cap="none">
                <a:solidFill>
                  <a:schemeClr val="lt1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54"/>
          <p:cNvSpPr txBox="1"/>
          <p:nvPr>
            <p:ph idx="1" type="body"/>
          </p:nvPr>
        </p:nvSpPr>
        <p:spPr>
          <a:xfrm>
            <a:off x="410989" y="3587544"/>
            <a:ext cx="3777952" cy="7028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1" name="Google Shape;21;p54"/>
          <p:cNvSpPr txBox="1"/>
          <p:nvPr>
            <p:ph idx="11" type="ftr"/>
          </p:nvPr>
        </p:nvSpPr>
        <p:spPr>
          <a:xfrm>
            <a:off x="7537176" y="6489699"/>
            <a:ext cx="4114800" cy="3683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1000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54"/>
          <p:cNvSpPr txBox="1"/>
          <p:nvPr>
            <p:ph idx="2" type="body"/>
          </p:nvPr>
        </p:nvSpPr>
        <p:spPr>
          <a:xfrm>
            <a:off x="5060260" y="556820"/>
            <a:ext cx="6846497" cy="3159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800"/>
              <a:buNone/>
              <a:defRPr b="1" sz="1800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3" name="Google Shape;23;p54"/>
          <p:cNvSpPr txBox="1"/>
          <p:nvPr>
            <p:ph idx="3" type="body"/>
          </p:nvPr>
        </p:nvSpPr>
        <p:spPr>
          <a:xfrm>
            <a:off x="5060261" y="872734"/>
            <a:ext cx="6846256" cy="90250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Noto Sans Symbols"/>
              <a:buNone/>
              <a:defRPr sz="16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Arial"/>
              <a:buChar char="▫"/>
              <a:defRPr sz="12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100"/>
              <a:buFont typeface="Noto Sans Symbols"/>
              <a:buChar char="▪"/>
              <a:defRPr sz="11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21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000"/>
              <a:buFont typeface="Arial"/>
              <a:buChar char="▫"/>
              <a:defRPr sz="1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None/>
              <a:defRPr sz="9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None/>
              <a:defRPr sz="9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None/>
              <a:defRPr sz="9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None/>
              <a:defRPr sz="9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None/>
              <a:defRPr sz="9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cxnSp>
        <p:nvCxnSpPr>
          <p:cNvPr id="24" name="Google Shape;24;p54"/>
          <p:cNvCxnSpPr/>
          <p:nvPr/>
        </p:nvCxnSpPr>
        <p:spPr>
          <a:xfrm>
            <a:off x="4784501" y="714777"/>
            <a:ext cx="0" cy="6143223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25" name="Google Shape;25;p54"/>
          <p:cNvSpPr/>
          <p:nvPr/>
        </p:nvSpPr>
        <p:spPr>
          <a:xfrm>
            <a:off x="4714936" y="645212"/>
            <a:ext cx="139130" cy="13913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" name="Google Shape;26;p54"/>
          <p:cNvSpPr/>
          <p:nvPr/>
        </p:nvSpPr>
        <p:spPr>
          <a:xfrm rot="5400000">
            <a:off x="921508" y="1707412"/>
            <a:ext cx="313936" cy="1169947"/>
          </a:xfrm>
          <a:prstGeom prst="hexagon">
            <a:avLst>
              <a:gd fmla="val 25000" name="adj"/>
              <a:gd fmla="val 115470" name="vf"/>
            </a:avLst>
          </a:prstGeom>
          <a:gradFill>
            <a:gsLst>
              <a:gs pos="0">
                <a:schemeClr val="accent2"/>
              </a:gs>
              <a:gs pos="55000">
                <a:srgbClr val="B8DBE1"/>
              </a:gs>
              <a:gs pos="100000">
                <a:schemeClr val="accent1"/>
              </a:gs>
            </a:gsLst>
            <a:lin ang="13500000" scaled="0"/>
          </a:gradFill>
          <a:ln cap="flat" cmpd="sng" w="1905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" name="Google Shape;27;p54"/>
          <p:cNvSpPr txBox="1"/>
          <p:nvPr/>
        </p:nvSpPr>
        <p:spPr>
          <a:xfrm>
            <a:off x="688486" y="2187728"/>
            <a:ext cx="779965" cy="209291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1" i="0" sz="1200" u="none" cap="none" strike="noStrike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.1 Couverture + image 1">
  <p:cSld name="1.1 Couverture + image 1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37"/>
          <p:cNvSpPr/>
          <p:nvPr/>
        </p:nvSpPr>
        <p:spPr>
          <a:xfrm>
            <a:off x="894841" y="5823799"/>
            <a:ext cx="6240951" cy="523075"/>
          </a:xfrm>
          <a:prstGeom prst="rect">
            <a:avLst/>
          </a:prstGeom>
          <a:gradFill>
            <a:gsLst>
              <a:gs pos="0">
                <a:srgbClr val="2283C6"/>
              </a:gs>
              <a:gs pos="100000">
                <a:srgbClr val="3FBDDD"/>
              </a:gs>
            </a:gsLst>
            <a:lin ang="27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" name="Google Shape;30;p37"/>
          <p:cNvSpPr/>
          <p:nvPr>
            <p:ph idx="2" type="pic"/>
          </p:nvPr>
        </p:nvSpPr>
        <p:spPr>
          <a:xfrm>
            <a:off x="7135792" y="266218"/>
            <a:ext cx="5056209" cy="6858000"/>
          </a:xfrm>
          <a:prstGeom prst="rect">
            <a:avLst/>
          </a:prstGeom>
          <a:noFill/>
          <a:ln>
            <a:noFill/>
          </a:ln>
        </p:spPr>
      </p:sp>
      <p:sp>
        <p:nvSpPr>
          <p:cNvPr id="31" name="Google Shape;31;p37"/>
          <p:cNvSpPr txBox="1"/>
          <p:nvPr>
            <p:ph type="ctrTitle"/>
          </p:nvPr>
        </p:nvSpPr>
        <p:spPr>
          <a:xfrm>
            <a:off x="801934" y="1907093"/>
            <a:ext cx="5756008" cy="125668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BCBF"/>
              </a:buClr>
              <a:buSzPts val="3000"/>
              <a:buFont typeface="Arial Black"/>
              <a:buNone/>
              <a:defRPr b="1" sz="3000" cap="none">
                <a:solidFill>
                  <a:srgbClr val="58BCBF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37"/>
          <p:cNvSpPr txBox="1"/>
          <p:nvPr>
            <p:ph idx="1" type="subTitle"/>
          </p:nvPr>
        </p:nvSpPr>
        <p:spPr>
          <a:xfrm>
            <a:off x="801934" y="3262028"/>
            <a:ext cx="5756008" cy="93084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2400"/>
              <a:buNone/>
              <a:defRPr b="1" sz="24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33" name="Google Shape;33;p37"/>
          <p:cNvSpPr txBox="1"/>
          <p:nvPr>
            <p:ph idx="3" type="body"/>
          </p:nvPr>
        </p:nvSpPr>
        <p:spPr>
          <a:xfrm>
            <a:off x="821184" y="5363703"/>
            <a:ext cx="4977328" cy="26621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1400"/>
              <a:buNone/>
              <a:defRPr i="0" sz="140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4" name="Google Shape;34;p37"/>
          <p:cNvSpPr txBox="1"/>
          <p:nvPr>
            <p:ph idx="4" type="body"/>
          </p:nvPr>
        </p:nvSpPr>
        <p:spPr>
          <a:xfrm>
            <a:off x="801934" y="5033459"/>
            <a:ext cx="4977328" cy="3139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8BCBF"/>
              </a:buClr>
              <a:buSzPts val="1600"/>
              <a:buNone/>
              <a:defRPr b="1" i="0" sz="1600">
                <a:solidFill>
                  <a:srgbClr val="58BCB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5" name="Google Shape;35;p37"/>
          <p:cNvSpPr txBox="1"/>
          <p:nvPr>
            <p:ph idx="5" type="body"/>
          </p:nvPr>
        </p:nvSpPr>
        <p:spPr>
          <a:xfrm>
            <a:off x="2066409" y="5906982"/>
            <a:ext cx="3583346" cy="36283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b="1" i="0"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37"/>
          <p:cNvSpPr txBox="1"/>
          <p:nvPr/>
        </p:nvSpPr>
        <p:spPr>
          <a:xfrm>
            <a:off x="1956153" y="5924969"/>
            <a:ext cx="237157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fr-FR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|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37"/>
          <p:cNvSpPr txBox="1"/>
          <p:nvPr>
            <p:ph idx="10" type="dt"/>
          </p:nvPr>
        </p:nvSpPr>
        <p:spPr>
          <a:xfrm>
            <a:off x="894842" y="5906982"/>
            <a:ext cx="117156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descr="Une image contenant texte, Graphique, graphisme, logo&#10;&#10;Description générée automatiquement" id="38" name="Google Shape;38;p3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98895" y="129232"/>
            <a:ext cx="2382601" cy="138137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.3 Couverture sans image">
  <p:cSld name="1.3 Couverture sans image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39"/>
          <p:cNvSpPr/>
          <p:nvPr/>
        </p:nvSpPr>
        <p:spPr>
          <a:xfrm>
            <a:off x="0" y="3860800"/>
            <a:ext cx="12192000" cy="2997199"/>
          </a:xfrm>
          <a:prstGeom prst="rect">
            <a:avLst/>
          </a:prstGeom>
          <a:gradFill>
            <a:gsLst>
              <a:gs pos="0">
                <a:srgbClr val="2283C6"/>
              </a:gs>
              <a:gs pos="100000">
                <a:srgbClr val="3FBDDD"/>
              </a:gs>
            </a:gsLst>
            <a:lin ang="27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" name="Google Shape;41;p39"/>
          <p:cNvSpPr txBox="1"/>
          <p:nvPr>
            <p:ph type="ctrTitle"/>
          </p:nvPr>
        </p:nvSpPr>
        <p:spPr>
          <a:xfrm>
            <a:off x="1151319" y="1804628"/>
            <a:ext cx="9889362" cy="82516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BCBF"/>
              </a:buClr>
              <a:buSzPts val="3000"/>
              <a:buFont typeface="Arial Black"/>
              <a:buNone/>
              <a:defRPr b="1" sz="3000" cap="none">
                <a:solidFill>
                  <a:srgbClr val="58BCBF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39"/>
          <p:cNvSpPr txBox="1"/>
          <p:nvPr>
            <p:ph idx="1" type="subTitle"/>
          </p:nvPr>
        </p:nvSpPr>
        <p:spPr>
          <a:xfrm>
            <a:off x="1151319" y="2728041"/>
            <a:ext cx="9889362" cy="7009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b="1" sz="240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43" name="Google Shape;43;p39"/>
          <p:cNvSpPr txBox="1"/>
          <p:nvPr>
            <p:ph idx="2" type="body"/>
          </p:nvPr>
        </p:nvSpPr>
        <p:spPr>
          <a:xfrm>
            <a:off x="3659188" y="5338216"/>
            <a:ext cx="4873624" cy="26621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i="1"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39"/>
          <p:cNvSpPr txBox="1"/>
          <p:nvPr>
            <p:ph idx="3" type="body"/>
          </p:nvPr>
        </p:nvSpPr>
        <p:spPr>
          <a:xfrm>
            <a:off x="3659188" y="5024281"/>
            <a:ext cx="4873624" cy="3139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i="0" sz="1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5" name="Google Shape;45;p39"/>
          <p:cNvSpPr txBox="1"/>
          <p:nvPr>
            <p:ph idx="4" type="body"/>
          </p:nvPr>
        </p:nvSpPr>
        <p:spPr>
          <a:xfrm>
            <a:off x="6095999" y="5604434"/>
            <a:ext cx="1178239" cy="36283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b="1" i="0"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39"/>
          <p:cNvSpPr txBox="1"/>
          <p:nvPr/>
        </p:nvSpPr>
        <p:spPr>
          <a:xfrm>
            <a:off x="5977421" y="5612437"/>
            <a:ext cx="237157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fr-FR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|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" name="Google Shape;47;p39"/>
          <p:cNvSpPr txBox="1"/>
          <p:nvPr>
            <p:ph idx="10" type="dt"/>
          </p:nvPr>
        </p:nvSpPr>
        <p:spPr>
          <a:xfrm>
            <a:off x="4881707" y="5602244"/>
            <a:ext cx="117823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39"/>
          <p:cNvSpPr/>
          <p:nvPr/>
        </p:nvSpPr>
        <p:spPr>
          <a:xfrm rot="5400000">
            <a:off x="5939030" y="3277757"/>
            <a:ext cx="313936" cy="1169947"/>
          </a:xfrm>
          <a:prstGeom prst="hexagon">
            <a:avLst>
              <a:gd fmla="val 25000" name="adj"/>
              <a:gd fmla="val 115470" name="vf"/>
            </a:avLst>
          </a:prstGeom>
          <a:gradFill>
            <a:gsLst>
              <a:gs pos="0">
                <a:schemeClr val="accent2"/>
              </a:gs>
              <a:gs pos="55000">
                <a:srgbClr val="B8DBE1"/>
              </a:gs>
              <a:gs pos="100000">
                <a:schemeClr val="accent1"/>
              </a:gs>
            </a:gsLst>
            <a:lin ang="13500000" scaled="0"/>
          </a:gradFill>
          <a:ln cap="flat" cmpd="sng" w="1905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" name="Google Shape;49;p39"/>
          <p:cNvSpPr txBox="1"/>
          <p:nvPr/>
        </p:nvSpPr>
        <p:spPr>
          <a:xfrm>
            <a:off x="5706011" y="3758078"/>
            <a:ext cx="779965" cy="209291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1" i="0" sz="1200" u="none" cap="none" strike="noStrike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.3 Sommaire vide">
  <p:cSld name="2.3 Sommaire vide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63"/>
          <p:cNvSpPr/>
          <p:nvPr/>
        </p:nvSpPr>
        <p:spPr>
          <a:xfrm>
            <a:off x="1" y="0"/>
            <a:ext cx="3073077" cy="6858001"/>
          </a:xfrm>
          <a:prstGeom prst="rect">
            <a:avLst/>
          </a:prstGeom>
          <a:gradFill>
            <a:gsLst>
              <a:gs pos="0">
                <a:srgbClr val="2283C6"/>
              </a:gs>
              <a:gs pos="100000">
                <a:srgbClr val="3FBDDD"/>
              </a:gs>
            </a:gsLst>
            <a:lin ang="27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" name="Google Shape;52;p63"/>
          <p:cNvSpPr txBox="1"/>
          <p:nvPr>
            <p:ph idx="11" type="ftr"/>
          </p:nvPr>
        </p:nvSpPr>
        <p:spPr>
          <a:xfrm>
            <a:off x="7525248" y="6489699"/>
            <a:ext cx="4114800" cy="3683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100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63"/>
          <p:cNvSpPr txBox="1"/>
          <p:nvPr/>
        </p:nvSpPr>
        <p:spPr>
          <a:xfrm>
            <a:off x="11436984" y="6493931"/>
            <a:ext cx="627026" cy="36072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fr-FR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|  </a:t>
            </a:r>
            <a:r>
              <a:rPr b="1" i="0" lang="fr-FR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|  </a:t>
            </a:r>
            <a:fld id="{00000000-1234-1234-1234-123412341234}" type="slidenum">
              <a:rPr b="1" i="0" lang="fr-FR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1" i="0" sz="10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" name="Google Shape;54;p63"/>
          <p:cNvSpPr txBox="1"/>
          <p:nvPr/>
        </p:nvSpPr>
        <p:spPr>
          <a:xfrm>
            <a:off x="186267" y="6546015"/>
            <a:ext cx="2886811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fr-FR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Société Française de Pharmacie Clinique</a:t>
            </a:r>
            <a:endParaRPr b="0" i="0" sz="11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" name="Google Shape;55;p63"/>
          <p:cNvSpPr/>
          <p:nvPr/>
        </p:nvSpPr>
        <p:spPr>
          <a:xfrm rot="5400000">
            <a:off x="3106834" y="136653"/>
            <a:ext cx="313936" cy="1169947"/>
          </a:xfrm>
          <a:prstGeom prst="hexagon">
            <a:avLst>
              <a:gd fmla="val 25000" name="adj"/>
              <a:gd fmla="val 115470" name="vf"/>
            </a:avLst>
          </a:prstGeom>
          <a:gradFill>
            <a:gsLst>
              <a:gs pos="0">
                <a:schemeClr val="accent2"/>
              </a:gs>
              <a:gs pos="55000">
                <a:srgbClr val="B8DBE1"/>
              </a:gs>
              <a:gs pos="100000">
                <a:schemeClr val="accent1"/>
              </a:gs>
            </a:gsLst>
            <a:lin ang="13500000" scaled="0"/>
          </a:gradFill>
          <a:ln cap="flat" cmpd="sng" w="1905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" name="Google Shape;56;p63"/>
          <p:cNvSpPr txBox="1"/>
          <p:nvPr/>
        </p:nvSpPr>
        <p:spPr>
          <a:xfrm>
            <a:off x="2873811" y="616978"/>
            <a:ext cx="779965" cy="209291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1" i="0" sz="1200" u="none" cap="none" strike="noStrike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7" name="Google Shape;57;p63"/>
          <p:cNvSpPr txBox="1"/>
          <p:nvPr>
            <p:ph type="title"/>
          </p:nvPr>
        </p:nvSpPr>
        <p:spPr>
          <a:xfrm>
            <a:off x="4197983" y="588140"/>
            <a:ext cx="7441676" cy="3387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Arial Black"/>
              <a:buNone/>
              <a:defRPr sz="2400" cap="none">
                <a:solidFill>
                  <a:schemeClr val="accent1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63"/>
          <p:cNvSpPr txBox="1"/>
          <p:nvPr>
            <p:ph idx="1" type="body"/>
          </p:nvPr>
        </p:nvSpPr>
        <p:spPr>
          <a:xfrm>
            <a:off x="4197596" y="1017475"/>
            <a:ext cx="7441675" cy="3159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000"/>
              <a:buNone/>
              <a:defRPr b="1" sz="200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9" name="Google Shape;59;p63"/>
          <p:cNvSpPr txBox="1"/>
          <p:nvPr>
            <p:ph idx="2" type="body"/>
          </p:nvPr>
        </p:nvSpPr>
        <p:spPr>
          <a:xfrm>
            <a:off x="4197597" y="1546460"/>
            <a:ext cx="7442062" cy="403408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55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Noto Sans Symbols"/>
              <a:buChar char="▪"/>
              <a:defRPr sz="2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Arial"/>
              <a:buChar char="▫"/>
              <a:defRPr sz="2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02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Arial"/>
              <a:buChar char="▫"/>
              <a:defRPr sz="16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None/>
              <a:defRPr sz="9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None/>
              <a:defRPr sz="9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None/>
              <a:defRPr sz="9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None/>
              <a:defRPr sz="9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6.4 Timeline 2">
  <p:cSld name="6.4 Timeline 2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64"/>
          <p:cNvSpPr/>
          <p:nvPr/>
        </p:nvSpPr>
        <p:spPr>
          <a:xfrm>
            <a:off x="0" y="6489700"/>
            <a:ext cx="12192001" cy="368301"/>
          </a:xfrm>
          <a:prstGeom prst="rect">
            <a:avLst/>
          </a:prstGeom>
          <a:gradFill>
            <a:gsLst>
              <a:gs pos="0">
                <a:srgbClr val="2283C6"/>
              </a:gs>
              <a:gs pos="100000">
                <a:srgbClr val="3FBDDD"/>
              </a:gs>
            </a:gsLst>
            <a:lin ang="27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" name="Google Shape;62;p64"/>
          <p:cNvSpPr txBox="1"/>
          <p:nvPr/>
        </p:nvSpPr>
        <p:spPr>
          <a:xfrm>
            <a:off x="11436984" y="6493931"/>
            <a:ext cx="627026" cy="36072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fr-FR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|  </a:t>
            </a:r>
            <a:fld id="{00000000-1234-1234-1234-123412341234}" type="slidenum">
              <a:rPr b="1" i="0" lang="fr-FR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1" i="0" sz="1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" name="Google Shape;63;p64"/>
          <p:cNvSpPr txBox="1"/>
          <p:nvPr/>
        </p:nvSpPr>
        <p:spPr>
          <a:xfrm>
            <a:off x="186268" y="6546015"/>
            <a:ext cx="2791710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fr-FR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Société Française de Pharmacie Clinique</a:t>
            </a:r>
            <a:endParaRPr b="0" i="0" sz="11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64"/>
          <p:cNvSpPr txBox="1"/>
          <p:nvPr>
            <p:ph type="title"/>
          </p:nvPr>
        </p:nvSpPr>
        <p:spPr>
          <a:xfrm>
            <a:off x="624469" y="1063542"/>
            <a:ext cx="11015578" cy="3387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8BCBF"/>
              </a:buClr>
              <a:buSzPts val="2400"/>
              <a:buFont typeface="Arial Black"/>
              <a:buNone/>
              <a:defRPr sz="2400" cap="none">
                <a:solidFill>
                  <a:srgbClr val="58BCBF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64"/>
          <p:cNvSpPr txBox="1"/>
          <p:nvPr>
            <p:ph idx="1" type="body"/>
          </p:nvPr>
        </p:nvSpPr>
        <p:spPr>
          <a:xfrm>
            <a:off x="624082" y="1497024"/>
            <a:ext cx="11015577" cy="3159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000"/>
              <a:buNone/>
              <a:defRPr b="1" sz="200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6" name="Google Shape;66;p64"/>
          <p:cNvSpPr txBox="1"/>
          <p:nvPr>
            <p:ph idx="11" type="ftr"/>
          </p:nvPr>
        </p:nvSpPr>
        <p:spPr>
          <a:xfrm>
            <a:off x="7525248" y="6489699"/>
            <a:ext cx="4114800" cy="3683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1000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64"/>
          <p:cNvSpPr/>
          <p:nvPr/>
        </p:nvSpPr>
        <p:spPr>
          <a:xfrm rot="5400000">
            <a:off x="1093902" y="53264"/>
            <a:ext cx="313936" cy="1169947"/>
          </a:xfrm>
          <a:prstGeom prst="hexagon">
            <a:avLst>
              <a:gd fmla="val 25000" name="adj"/>
              <a:gd fmla="val 115470" name="vf"/>
            </a:avLst>
          </a:prstGeom>
          <a:gradFill>
            <a:gsLst>
              <a:gs pos="0">
                <a:schemeClr val="accent2"/>
              </a:gs>
              <a:gs pos="55000">
                <a:srgbClr val="B8DBE1"/>
              </a:gs>
              <a:gs pos="100000">
                <a:schemeClr val="accent1"/>
              </a:gs>
            </a:gsLst>
            <a:lin ang="13500000" scaled="0"/>
          </a:gradFill>
          <a:ln cap="flat" cmpd="sng" w="1905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" name="Google Shape;68;p64"/>
          <p:cNvSpPr txBox="1"/>
          <p:nvPr/>
        </p:nvSpPr>
        <p:spPr>
          <a:xfrm>
            <a:off x="860886" y="533578"/>
            <a:ext cx="779965" cy="209291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1" i="0" sz="1200" u="none" cap="none" strike="noStrike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cxnSp>
        <p:nvCxnSpPr>
          <p:cNvPr id="69" name="Google Shape;69;p64"/>
          <p:cNvCxnSpPr/>
          <p:nvPr/>
        </p:nvCxnSpPr>
        <p:spPr>
          <a:xfrm rot="10800000">
            <a:off x="2076476" y="3144934"/>
            <a:ext cx="7856799" cy="2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70" name="Google Shape;70;p64"/>
          <p:cNvSpPr/>
          <p:nvPr/>
        </p:nvSpPr>
        <p:spPr>
          <a:xfrm rot="5400000">
            <a:off x="1945709" y="3075368"/>
            <a:ext cx="139130" cy="13913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" name="Google Shape;71;p64"/>
          <p:cNvSpPr txBox="1"/>
          <p:nvPr>
            <p:ph idx="2" type="body"/>
          </p:nvPr>
        </p:nvSpPr>
        <p:spPr>
          <a:xfrm>
            <a:off x="1425455" y="3347895"/>
            <a:ext cx="1302039" cy="3159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800"/>
              <a:buNone/>
              <a:defRPr b="1" sz="1800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2" name="Google Shape;72;p64"/>
          <p:cNvSpPr txBox="1"/>
          <p:nvPr>
            <p:ph idx="3" type="body"/>
          </p:nvPr>
        </p:nvSpPr>
        <p:spPr>
          <a:xfrm>
            <a:off x="1425456" y="3663809"/>
            <a:ext cx="1302038" cy="90250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Noto Sans Symbols"/>
              <a:buNone/>
              <a:defRPr sz="16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Arial"/>
              <a:buChar char="▫"/>
              <a:defRPr sz="12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100"/>
              <a:buFont typeface="Noto Sans Symbols"/>
              <a:buChar char="▪"/>
              <a:defRPr sz="11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21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000"/>
              <a:buFont typeface="Arial"/>
              <a:buChar char="▫"/>
              <a:defRPr sz="1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None/>
              <a:defRPr sz="9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None/>
              <a:defRPr sz="9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None/>
              <a:defRPr sz="9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None/>
              <a:defRPr sz="9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None/>
              <a:defRPr sz="9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36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3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3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3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8"/>
          <p:cNvSpPr txBox="1"/>
          <p:nvPr>
            <p:ph type="title"/>
          </p:nvPr>
        </p:nvSpPr>
        <p:spPr>
          <a:xfrm>
            <a:off x="410989" y="57073"/>
            <a:ext cx="3777952" cy="75049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40"/>
              <a:buFont typeface="Arial Black"/>
              <a:buNone/>
            </a:pPr>
            <a:r>
              <a:rPr lang="fr-FR" sz="1340"/>
              <a:t>SOCIETE FRANCAISE DE PHARMACIE CLINIQUE </a:t>
            </a:r>
            <a:r>
              <a:rPr lang="fr-FR" sz="1160">
                <a:solidFill>
                  <a:srgbClr val="FFFFFF"/>
                </a:solidFill>
              </a:rPr>
              <a:t>Association Nationale des Enseignants en  Pharmacie clinique </a:t>
            </a:r>
            <a:endParaRPr sz="1340"/>
          </a:p>
        </p:txBody>
      </p:sp>
      <p:sp>
        <p:nvSpPr>
          <p:cNvPr id="78" name="Google Shape;78;p18"/>
          <p:cNvSpPr txBox="1"/>
          <p:nvPr>
            <p:ph idx="1" type="body"/>
          </p:nvPr>
        </p:nvSpPr>
        <p:spPr>
          <a:xfrm>
            <a:off x="410989" y="798429"/>
            <a:ext cx="3777952" cy="7028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</a:pPr>
            <a:r>
              <a:rPr lang="fr-FR">
                <a:solidFill>
                  <a:schemeClr val="accent5"/>
                </a:solidFill>
              </a:rPr>
              <a:t>FAVORI </a:t>
            </a:r>
            <a:r>
              <a:rPr lang="fr-FR" sz="1200">
                <a:solidFill>
                  <a:schemeClr val="accent5"/>
                </a:solidFill>
              </a:rPr>
              <a:t>(</a:t>
            </a:r>
            <a:r>
              <a:rPr b="1" lang="fr-FR" sz="1200">
                <a:solidFill>
                  <a:schemeClr val="accent5"/>
                </a:solidFill>
              </a:rPr>
              <a:t>F</a:t>
            </a:r>
            <a:r>
              <a:rPr lang="fr-FR" sz="1200">
                <a:solidFill>
                  <a:schemeClr val="accent5"/>
                </a:solidFill>
              </a:rPr>
              <a:t>ormation d’</a:t>
            </a:r>
            <a:r>
              <a:rPr b="1" lang="fr-FR" sz="1200">
                <a:solidFill>
                  <a:schemeClr val="accent5"/>
                </a:solidFill>
              </a:rPr>
              <a:t>A</a:t>
            </a:r>
            <a:r>
              <a:rPr lang="fr-FR" sz="1200">
                <a:solidFill>
                  <a:schemeClr val="accent5"/>
                </a:solidFill>
              </a:rPr>
              <a:t>ide à la </a:t>
            </a:r>
            <a:r>
              <a:rPr b="1" lang="fr-FR" sz="1200">
                <a:solidFill>
                  <a:schemeClr val="accent5"/>
                </a:solidFill>
              </a:rPr>
              <a:t>V</a:t>
            </a:r>
            <a:r>
              <a:rPr lang="fr-FR" sz="1200">
                <a:solidFill>
                  <a:schemeClr val="accent5"/>
                </a:solidFill>
              </a:rPr>
              <a:t>alidation d’</a:t>
            </a:r>
            <a:r>
              <a:rPr b="1" lang="fr-FR" sz="1200">
                <a:solidFill>
                  <a:schemeClr val="accent5"/>
                </a:solidFill>
              </a:rPr>
              <a:t>OR</a:t>
            </a:r>
            <a:r>
              <a:rPr lang="fr-FR" sz="1200">
                <a:solidFill>
                  <a:schemeClr val="accent5"/>
                </a:solidFill>
              </a:rPr>
              <a:t>donnances d’anti-</a:t>
            </a:r>
            <a:r>
              <a:rPr b="1" lang="fr-FR" sz="1200">
                <a:solidFill>
                  <a:schemeClr val="accent5"/>
                </a:solidFill>
              </a:rPr>
              <a:t>I</a:t>
            </a:r>
            <a:r>
              <a:rPr lang="fr-FR" sz="1200">
                <a:solidFill>
                  <a:schemeClr val="accent5"/>
                </a:solidFill>
              </a:rPr>
              <a:t>nfectieux)</a:t>
            </a:r>
            <a:endParaRPr sz="1200">
              <a:solidFill>
                <a:schemeClr val="accent5"/>
              </a:solidFill>
            </a:endParaRPr>
          </a:p>
        </p:txBody>
      </p:sp>
      <p:sp>
        <p:nvSpPr>
          <p:cNvPr id="79" name="Google Shape;79;p18"/>
          <p:cNvSpPr txBox="1"/>
          <p:nvPr/>
        </p:nvSpPr>
        <p:spPr>
          <a:xfrm>
            <a:off x="5059539" y="568758"/>
            <a:ext cx="6846497" cy="3159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Arial"/>
              <a:buNone/>
            </a:pPr>
            <a:r>
              <a:rPr b="1" i="0" lang="fr-FR" sz="18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Méthode pédagogique retenue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" name="Google Shape;80;p18"/>
          <p:cNvSpPr txBox="1"/>
          <p:nvPr/>
        </p:nvSpPr>
        <p:spPr>
          <a:xfrm>
            <a:off x="4854066" y="841941"/>
            <a:ext cx="7337934" cy="63780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Noto Sans Symbols"/>
              <a:buNone/>
            </a:pPr>
            <a:r>
              <a:rPr b="1" i="0" lang="fr-FR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Méthode expositive </a:t>
            </a:r>
            <a:r>
              <a:rPr b="0" i="0" lang="fr-FR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avec une 1</a:t>
            </a:r>
            <a:r>
              <a:rPr b="0" baseline="30000" i="0" lang="fr-FR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ère</a:t>
            </a:r>
            <a:r>
              <a:rPr b="0" i="0" lang="fr-FR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partie théorique puis </a:t>
            </a:r>
            <a:r>
              <a:rPr b="1" i="0" lang="fr-FR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méthode interrogative </a:t>
            </a:r>
            <a:r>
              <a:rPr b="0" i="0" lang="fr-FR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avec le serious game. La réponse donnée par les internes peut être l’occasion d’approfondir le sujet ou l’agrémenter d’exemples (retour à la méthode expositive)</a:t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" name="Google Shape;81;p18"/>
          <p:cNvSpPr txBox="1"/>
          <p:nvPr/>
        </p:nvSpPr>
        <p:spPr>
          <a:xfrm>
            <a:off x="5059538" y="1421484"/>
            <a:ext cx="6846497" cy="3159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fr-FR" sz="18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Déroulé résumé de la solution ludopédagogique élaborée</a:t>
            </a:r>
            <a:endParaRPr b="1" i="0" sz="1800" u="none" cap="none" strike="noStrike">
              <a:solidFill>
                <a:schemeClr val="l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p18"/>
          <p:cNvSpPr txBox="1"/>
          <p:nvPr/>
        </p:nvSpPr>
        <p:spPr>
          <a:xfrm>
            <a:off x="4854066" y="1783628"/>
            <a:ext cx="7337934" cy="13826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Noto Sans Symbols"/>
              <a:buNone/>
            </a:pPr>
            <a:r>
              <a:rPr b="0" i="0" lang="fr-FR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Chacune son tour, une équipe lance un dé pour se déplacer sur un plateau de jeu de Trivial Pursuit®. La couleur de la case définie la thématique de la question. Un système de macros sur PowerPoint® attribue une question au hasard avec un nombre de points définis par questions. Que la réponse soit bonne ou mauvaise, la main passe à l’équipe suivante qui joue de la même manière. A la fin de la session, c’est l’équipe qui a marqué le plus de points (rapportés /20) qui l’emporte.</a:t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" name="Google Shape;83;p18"/>
          <p:cNvSpPr txBox="1"/>
          <p:nvPr/>
        </p:nvSpPr>
        <p:spPr>
          <a:xfrm>
            <a:off x="5059537" y="3166300"/>
            <a:ext cx="6846497" cy="3159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Arial"/>
              <a:buNone/>
            </a:pPr>
            <a:r>
              <a:rPr b="1" i="0" lang="fr-FR" sz="18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Données pratiques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" name="Google Shape;84;p18"/>
          <p:cNvSpPr txBox="1"/>
          <p:nvPr/>
        </p:nvSpPr>
        <p:spPr>
          <a:xfrm>
            <a:off x="4854066" y="3470544"/>
            <a:ext cx="7337934" cy="86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Noto Sans Symbols"/>
              <a:buNone/>
            </a:pPr>
            <a:r>
              <a:rPr b="0" i="0" lang="fr-FR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Formation théorique d’1h30 et serious game de 2h. Répartition en équipe de 2-3 internes. 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Noto Sans Symbols"/>
              <a:buNone/>
            </a:pPr>
            <a:r>
              <a:rPr b="0" i="0" lang="fr-FR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Actuellement testé sur 4 sessions regroupant 27 internes</a:t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p18"/>
          <p:cNvSpPr/>
          <p:nvPr/>
        </p:nvSpPr>
        <p:spPr>
          <a:xfrm>
            <a:off x="4714936" y="1522476"/>
            <a:ext cx="139130" cy="13913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18"/>
          <p:cNvSpPr/>
          <p:nvPr/>
        </p:nvSpPr>
        <p:spPr>
          <a:xfrm>
            <a:off x="4714936" y="3263502"/>
            <a:ext cx="139130" cy="13913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8"/>
          <p:cNvSpPr txBox="1"/>
          <p:nvPr/>
        </p:nvSpPr>
        <p:spPr>
          <a:xfrm>
            <a:off x="410989" y="1322596"/>
            <a:ext cx="3777952" cy="7028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rPr b="0" i="0" lang="fr-FR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E. Monfort / A. Jordy CHU Angers</a:t>
            </a:r>
            <a:endParaRPr b="0" i="0" sz="16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" name="Google Shape;88;p18"/>
          <p:cNvSpPr/>
          <p:nvPr/>
        </p:nvSpPr>
        <p:spPr>
          <a:xfrm>
            <a:off x="410749" y="1617631"/>
            <a:ext cx="2214068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r-FR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Arnaud Jordy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r-FR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arnaud.jordy@chu-angers.fr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" name="Google Shape;89;p18"/>
          <p:cNvSpPr/>
          <p:nvPr/>
        </p:nvSpPr>
        <p:spPr>
          <a:xfrm>
            <a:off x="618067" y="2184997"/>
            <a:ext cx="899715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fr-FR" sz="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Créée en 2024</a:t>
            </a:r>
            <a:endParaRPr b="1" i="0" sz="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18"/>
          <p:cNvSpPr txBox="1"/>
          <p:nvPr/>
        </p:nvSpPr>
        <p:spPr>
          <a:xfrm>
            <a:off x="410990" y="2633612"/>
            <a:ext cx="3884786" cy="3159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Arial"/>
              <a:buNone/>
            </a:pPr>
            <a:r>
              <a:rPr b="1" i="0" lang="fr-FR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Problématique – Thème principal</a:t>
            </a:r>
            <a:endParaRPr b="1" i="0" sz="1800" u="none" cap="none" strike="noStrik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18"/>
          <p:cNvSpPr txBox="1"/>
          <p:nvPr/>
        </p:nvSpPr>
        <p:spPr>
          <a:xfrm>
            <a:off x="410989" y="2987689"/>
            <a:ext cx="3777952" cy="119378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Noto Sans Symbols"/>
              <a:buNone/>
            </a:pPr>
            <a:r>
              <a:rPr b="0" i="0" lang="fr-FR" sz="1600" u="none" cap="none" strike="noStrik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rPr>
              <a:t>Consolider les compétences en infectiologie pour faciliter la validation des prescriptions d’anti-infectieux</a:t>
            </a:r>
            <a:endParaRPr b="0" i="0" sz="1600" u="none" cap="none" strike="noStrike">
              <a:solidFill>
                <a:schemeClr val="accent3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chemeClr val="accent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18"/>
          <p:cNvSpPr txBox="1"/>
          <p:nvPr/>
        </p:nvSpPr>
        <p:spPr>
          <a:xfrm>
            <a:off x="410989" y="3857688"/>
            <a:ext cx="3884786" cy="3159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Arial"/>
              <a:buNone/>
            </a:pPr>
            <a:r>
              <a:rPr b="1" i="0" lang="fr-FR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Objectifs pédagogiques</a:t>
            </a:r>
            <a:endParaRPr b="1" i="0" sz="1800" u="none" cap="none" strike="noStrik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18"/>
          <p:cNvSpPr txBox="1"/>
          <p:nvPr/>
        </p:nvSpPr>
        <p:spPr>
          <a:xfrm>
            <a:off x="410749" y="4254514"/>
            <a:ext cx="3777952" cy="119378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Noto Sans Symbols"/>
              <a:buNone/>
            </a:pPr>
            <a:r>
              <a:rPr b="0" i="0" lang="fr-FR" sz="1600" u="none" cap="none" strike="noStrik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rPr>
              <a:t>Identifier, interpréter et comprendre les informations.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Noto Sans Symbols"/>
              <a:buNone/>
            </a:pPr>
            <a:r>
              <a:rPr b="0" i="0" lang="fr-FR" sz="1600" u="none" cap="none" strike="noStrik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rPr>
              <a:t>Manipuler les outils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18"/>
          <p:cNvSpPr txBox="1"/>
          <p:nvPr/>
        </p:nvSpPr>
        <p:spPr>
          <a:xfrm>
            <a:off x="5059536" y="4346685"/>
            <a:ext cx="6846497" cy="3159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fr-FR" sz="18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Modalités d’évaluation ou de feedback</a:t>
            </a:r>
            <a:endParaRPr b="1" i="0" sz="1800" u="none" cap="none" strike="noStrike">
              <a:solidFill>
                <a:schemeClr val="l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18"/>
          <p:cNvSpPr/>
          <p:nvPr/>
        </p:nvSpPr>
        <p:spPr>
          <a:xfrm>
            <a:off x="4714936" y="4435077"/>
            <a:ext cx="139130" cy="13913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18"/>
          <p:cNvSpPr/>
          <p:nvPr/>
        </p:nvSpPr>
        <p:spPr>
          <a:xfrm>
            <a:off x="5060020" y="5490916"/>
            <a:ext cx="2531462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fr-FR" sz="18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Retours d’expérience</a:t>
            </a:r>
            <a:endParaRPr/>
          </a:p>
        </p:txBody>
      </p:sp>
      <p:sp>
        <p:nvSpPr>
          <p:cNvPr id="97" name="Google Shape;97;p18"/>
          <p:cNvSpPr/>
          <p:nvPr/>
        </p:nvSpPr>
        <p:spPr>
          <a:xfrm>
            <a:off x="4705411" y="5597127"/>
            <a:ext cx="139130" cy="13913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18"/>
          <p:cNvSpPr/>
          <p:nvPr/>
        </p:nvSpPr>
        <p:spPr>
          <a:xfrm>
            <a:off x="4784501" y="6474725"/>
            <a:ext cx="6704849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r-FR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Sources : e-POPI, SPILF, CRATB PdL, EUCAST, CRAT…etc. Validé par 2 infectiologues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p18"/>
          <p:cNvSpPr txBox="1"/>
          <p:nvPr/>
        </p:nvSpPr>
        <p:spPr>
          <a:xfrm>
            <a:off x="4854066" y="4635937"/>
            <a:ext cx="7337934" cy="103964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Noto Sans Symbols"/>
              <a:buNone/>
            </a:pPr>
            <a:r>
              <a:rPr b="0" i="0" lang="fr-FR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Evaluation de l’impact de la formation avec un questionnaire de connaissance avant/après.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Noto Sans Symbols"/>
              <a:buNone/>
            </a:pPr>
            <a:r>
              <a:rPr b="0" i="0" lang="fr-FR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Evaluation des données de jeu (questions abordées, bonnes réponses données) avec feedback immédiat.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Noto Sans Symbols"/>
              <a:buNone/>
            </a:pPr>
            <a:r>
              <a:rPr b="0" i="0" lang="fr-FR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Evaluation de la satisfaction des participants concernant des éléments de base de la formation et sa structuration.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18"/>
          <p:cNvSpPr txBox="1"/>
          <p:nvPr/>
        </p:nvSpPr>
        <p:spPr>
          <a:xfrm>
            <a:off x="4854066" y="5753351"/>
            <a:ext cx="7337934" cy="7213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Noto Sans Symbols"/>
              <a:buNone/>
            </a:pPr>
            <a:r>
              <a:rPr b="0" i="0" lang="fr-FR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Points forts : format apprécié, apport de connaissance, implication de tous les apprenants.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Noto Sans Symbols"/>
              <a:buNone/>
            </a:pPr>
            <a:r>
              <a:rPr b="0" i="0" lang="fr-FR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Points à améliorer : réitérer la formation au cours du semestre pour aborder plus de questions, et ajouter des questions sur les antiviraux</a:t>
            </a:r>
            <a:endParaRPr b="0" i="0" sz="14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p18"/>
          <p:cNvSpPr txBox="1"/>
          <p:nvPr/>
        </p:nvSpPr>
        <p:spPr>
          <a:xfrm>
            <a:off x="8192915" y="158002"/>
            <a:ext cx="3884786" cy="3159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Arial"/>
              <a:buNone/>
            </a:pPr>
            <a:r>
              <a:rPr b="1" i="0" lang="fr-FR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Play Zone – Congrès Nantes 2026</a:t>
            </a:r>
            <a:endParaRPr b="1" i="0" sz="1800" u="none" cap="none" strike="noStrik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18"/>
          <p:cNvSpPr txBox="1"/>
          <p:nvPr/>
        </p:nvSpPr>
        <p:spPr>
          <a:xfrm>
            <a:off x="410989" y="4915973"/>
            <a:ext cx="3884786" cy="3159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Arial"/>
              <a:buNone/>
            </a:pPr>
            <a:r>
              <a:rPr b="1" i="0" lang="fr-FR" sz="1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Population cible</a:t>
            </a:r>
            <a:endParaRPr b="1" i="0" sz="1800" u="none" cap="none" strike="noStrik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p18"/>
          <p:cNvSpPr txBox="1"/>
          <p:nvPr/>
        </p:nvSpPr>
        <p:spPr>
          <a:xfrm>
            <a:off x="410989" y="5293792"/>
            <a:ext cx="3777952" cy="119378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Noto Sans Symbols"/>
              <a:buNone/>
            </a:pPr>
            <a:r>
              <a:rPr b="0" i="0" lang="fr-FR" sz="1600" u="none" cap="none" strike="noStrik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rPr>
              <a:t>Internes de pharmacie Hospitalière.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Noto Sans Symbols"/>
              <a:buNone/>
            </a:pPr>
            <a:r>
              <a:rPr b="0" i="0" lang="fr-FR" sz="1600" u="none" cap="none" strike="noStrik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rPr>
              <a:t>Volonté d’élargir aux PPH et Pharmaciens à posteriori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hème Office">
  <a:themeElements>
    <a:clrScheme name="Template SFPC (Pantone)">
      <a:dk1>
        <a:srgbClr val="1D1D1B"/>
      </a:dk1>
      <a:lt1>
        <a:srgbClr val="FFFFFF"/>
      </a:lt1>
      <a:dk2>
        <a:srgbClr val="3F7FCA"/>
      </a:dk2>
      <a:lt2>
        <a:srgbClr val="4CC4DD"/>
      </a:lt2>
      <a:accent1>
        <a:srgbClr val="63B0BD"/>
      </a:accent1>
      <a:accent2>
        <a:srgbClr val="78D849"/>
      </a:accent2>
      <a:accent3>
        <a:srgbClr val="E51B78"/>
      </a:accent3>
      <a:accent4>
        <a:srgbClr val="74777B"/>
      </a:accent4>
      <a:accent5>
        <a:srgbClr val="FD9F1A"/>
      </a:accent5>
      <a:accent6>
        <a:srgbClr val="F6EB61"/>
      </a:accent6>
      <a:hlink>
        <a:srgbClr val="63B0BD"/>
      </a:hlink>
      <a:folHlink>
        <a:srgbClr val="A2599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hèm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2022-03-09T14:46:59Z</dcterms:created>
  <dc:creator>Quentin DAMIENS</dc:creator>
</cp:coreProperties>
</file>