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Roboto"/>
      <p:regular r:id="rId7"/>
      <p:bold r:id="rId8"/>
      <p:italic r:id="rId9"/>
      <p:boldItalic r:id="rId10"/>
    </p:embeddedFont>
    <p:embeddedFont>
      <p:font typeface="Arial Black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g9OxbpVDUzEOHNMUVDBzjHYJLJ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ArialBlack-regular.fntdata"/><Relationship Id="rId10" Type="http://schemas.openxmlformats.org/officeDocument/2006/relationships/font" Target="fonts/Roboto-boldItalic.fntdata"/><Relationship Id="rId12" Type="http://customschemas.google.com/relationships/presentationmetadata" Target="meta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5" name="Google Shape;75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.3 Timeline">
  <p:cSld name="6.3 Timelin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4"/>
          <p:cNvSpPr/>
          <p:nvPr/>
        </p:nvSpPr>
        <p:spPr>
          <a:xfrm>
            <a:off x="0" y="-3346"/>
            <a:ext cx="4417454" cy="6858000"/>
          </a:xfrm>
          <a:prstGeom prst="rect">
            <a:avLst/>
          </a:prstGeom>
          <a:gradFill>
            <a:gsLst>
              <a:gs pos="0">
                <a:srgbClr val="23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54"/>
          <p:cNvSpPr txBox="1"/>
          <p:nvPr/>
        </p:nvSpPr>
        <p:spPr>
          <a:xfrm>
            <a:off x="186267" y="6546015"/>
            <a:ext cx="290289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54"/>
          <p:cNvSpPr txBox="1"/>
          <p:nvPr>
            <p:ph type="title"/>
          </p:nvPr>
        </p:nvSpPr>
        <p:spPr>
          <a:xfrm>
            <a:off x="410989" y="2775266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  <a:defRPr sz="2400" cap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4"/>
          <p:cNvSpPr txBox="1"/>
          <p:nvPr>
            <p:ph idx="1" type="body"/>
          </p:nvPr>
        </p:nvSpPr>
        <p:spPr>
          <a:xfrm>
            <a:off x="410989" y="3587544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54"/>
          <p:cNvSpPr txBox="1"/>
          <p:nvPr>
            <p:ph idx="11" type="ftr"/>
          </p:nvPr>
        </p:nvSpPr>
        <p:spPr>
          <a:xfrm>
            <a:off x="7537176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4"/>
          <p:cNvSpPr txBox="1"/>
          <p:nvPr>
            <p:ph idx="2" type="body"/>
          </p:nvPr>
        </p:nvSpPr>
        <p:spPr>
          <a:xfrm>
            <a:off x="5060260" y="55682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1" sz="18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54"/>
          <p:cNvSpPr txBox="1"/>
          <p:nvPr>
            <p:ph idx="3" type="body"/>
          </p:nvPr>
        </p:nvSpPr>
        <p:spPr>
          <a:xfrm>
            <a:off x="5060261" y="872734"/>
            <a:ext cx="6846256" cy="902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24" name="Google Shape;24;p54"/>
          <p:cNvCxnSpPr/>
          <p:nvPr/>
        </p:nvCxnSpPr>
        <p:spPr>
          <a:xfrm>
            <a:off x="4784501" y="714777"/>
            <a:ext cx="0" cy="6143223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" name="Google Shape;25;p54"/>
          <p:cNvSpPr/>
          <p:nvPr/>
        </p:nvSpPr>
        <p:spPr>
          <a:xfrm>
            <a:off x="4714936" y="645212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54"/>
          <p:cNvSpPr/>
          <p:nvPr/>
        </p:nvSpPr>
        <p:spPr>
          <a:xfrm rot="5400000">
            <a:off x="921508" y="1707412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54"/>
          <p:cNvSpPr txBox="1"/>
          <p:nvPr/>
        </p:nvSpPr>
        <p:spPr>
          <a:xfrm>
            <a:off x="688486" y="218772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.1 Couverture + image 1">
  <p:cSld name="1.1 Couverture + image 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7"/>
          <p:cNvSpPr/>
          <p:nvPr/>
        </p:nvSpPr>
        <p:spPr>
          <a:xfrm>
            <a:off x="894841" y="5823799"/>
            <a:ext cx="6240951" cy="523075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7"/>
          <p:cNvSpPr/>
          <p:nvPr>
            <p:ph idx="2" type="pic"/>
          </p:nvPr>
        </p:nvSpPr>
        <p:spPr>
          <a:xfrm>
            <a:off x="7135792" y="266218"/>
            <a:ext cx="505620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37"/>
          <p:cNvSpPr txBox="1"/>
          <p:nvPr>
            <p:ph type="ctrTitle"/>
          </p:nvPr>
        </p:nvSpPr>
        <p:spPr>
          <a:xfrm>
            <a:off x="801934" y="1907093"/>
            <a:ext cx="5756008" cy="125668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b="1" sz="30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7"/>
          <p:cNvSpPr txBox="1"/>
          <p:nvPr>
            <p:ph idx="1" type="subTitle"/>
          </p:nvPr>
        </p:nvSpPr>
        <p:spPr>
          <a:xfrm>
            <a:off x="801934" y="3262028"/>
            <a:ext cx="5756008" cy="930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  <a:def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3" name="Google Shape;33;p37"/>
          <p:cNvSpPr txBox="1"/>
          <p:nvPr>
            <p:ph idx="3" type="body"/>
          </p:nvPr>
        </p:nvSpPr>
        <p:spPr>
          <a:xfrm>
            <a:off x="821184" y="5363703"/>
            <a:ext cx="4977328" cy="266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i="0" sz="1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7"/>
          <p:cNvSpPr txBox="1"/>
          <p:nvPr>
            <p:ph idx="4" type="body"/>
          </p:nvPr>
        </p:nvSpPr>
        <p:spPr>
          <a:xfrm>
            <a:off x="801934" y="5033459"/>
            <a:ext cx="4977328" cy="313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8BCBF"/>
              </a:buClr>
              <a:buSzPts val="1600"/>
              <a:buNone/>
              <a:defRPr b="1" i="0" sz="1600">
                <a:solidFill>
                  <a:srgbClr val="58BCB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37"/>
          <p:cNvSpPr txBox="1"/>
          <p:nvPr>
            <p:ph idx="5" type="body"/>
          </p:nvPr>
        </p:nvSpPr>
        <p:spPr>
          <a:xfrm>
            <a:off x="2066409" y="5906982"/>
            <a:ext cx="3583346" cy="3628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7"/>
          <p:cNvSpPr txBox="1"/>
          <p:nvPr/>
        </p:nvSpPr>
        <p:spPr>
          <a:xfrm>
            <a:off x="1956153" y="5924969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7"/>
          <p:cNvSpPr txBox="1"/>
          <p:nvPr>
            <p:ph idx="10" type="dt"/>
          </p:nvPr>
        </p:nvSpPr>
        <p:spPr>
          <a:xfrm>
            <a:off x="894842" y="5906982"/>
            <a:ext cx="11715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Une image contenant texte, Graphique, graphisme, logo&#10;&#10;Description générée automatiquement" id="38" name="Google Shape;38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98895" y="129232"/>
            <a:ext cx="2382601" cy="1381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.3 Couverture sans image">
  <p:cSld name="1.3 Couverture sans imag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9"/>
          <p:cNvSpPr/>
          <p:nvPr/>
        </p:nvSpPr>
        <p:spPr>
          <a:xfrm>
            <a:off x="0" y="3860800"/>
            <a:ext cx="12192000" cy="2997199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9"/>
          <p:cNvSpPr txBox="1"/>
          <p:nvPr>
            <p:ph type="ctrTitle"/>
          </p:nvPr>
        </p:nvSpPr>
        <p:spPr>
          <a:xfrm>
            <a:off x="1151319" y="1804628"/>
            <a:ext cx="9889362" cy="8251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b="1" sz="30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9"/>
          <p:cNvSpPr txBox="1"/>
          <p:nvPr>
            <p:ph idx="1" type="subTitle"/>
          </p:nvPr>
        </p:nvSpPr>
        <p:spPr>
          <a:xfrm>
            <a:off x="1151319" y="2728041"/>
            <a:ext cx="9889362" cy="700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b="1" sz="2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3" name="Google Shape;43;p39"/>
          <p:cNvSpPr txBox="1"/>
          <p:nvPr>
            <p:ph idx="2" type="body"/>
          </p:nvPr>
        </p:nvSpPr>
        <p:spPr>
          <a:xfrm>
            <a:off x="3659188" y="5338216"/>
            <a:ext cx="4873624" cy="266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i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9"/>
          <p:cNvSpPr txBox="1"/>
          <p:nvPr>
            <p:ph idx="3" type="body"/>
          </p:nvPr>
        </p:nvSpPr>
        <p:spPr>
          <a:xfrm>
            <a:off x="3659188" y="5024281"/>
            <a:ext cx="4873624" cy="313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i="0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39"/>
          <p:cNvSpPr txBox="1"/>
          <p:nvPr>
            <p:ph idx="4" type="body"/>
          </p:nvPr>
        </p:nvSpPr>
        <p:spPr>
          <a:xfrm>
            <a:off x="6095999" y="5604434"/>
            <a:ext cx="1178239" cy="3628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9"/>
          <p:cNvSpPr txBox="1"/>
          <p:nvPr/>
        </p:nvSpPr>
        <p:spPr>
          <a:xfrm>
            <a:off x="5977421" y="5612437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39"/>
          <p:cNvSpPr txBox="1"/>
          <p:nvPr>
            <p:ph idx="10" type="dt"/>
          </p:nvPr>
        </p:nvSpPr>
        <p:spPr>
          <a:xfrm>
            <a:off x="4881707" y="5602244"/>
            <a:ext cx="1178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9"/>
          <p:cNvSpPr/>
          <p:nvPr/>
        </p:nvSpPr>
        <p:spPr>
          <a:xfrm rot="5400000">
            <a:off x="5939030" y="3277757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39"/>
          <p:cNvSpPr txBox="1"/>
          <p:nvPr/>
        </p:nvSpPr>
        <p:spPr>
          <a:xfrm>
            <a:off x="5706011" y="37580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.3 Sommaire vide">
  <p:cSld name="2.3 Sommaire v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3"/>
          <p:cNvSpPr/>
          <p:nvPr/>
        </p:nvSpPr>
        <p:spPr>
          <a:xfrm>
            <a:off x="1" y="0"/>
            <a:ext cx="3073077" cy="68580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63"/>
          <p:cNvSpPr txBox="1"/>
          <p:nvPr>
            <p:ph idx="11" type="ftr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3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r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63"/>
          <p:cNvSpPr txBox="1"/>
          <p:nvPr/>
        </p:nvSpPr>
        <p:spPr>
          <a:xfrm>
            <a:off x="186267" y="6546015"/>
            <a:ext cx="2886811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63"/>
          <p:cNvSpPr/>
          <p:nvPr/>
        </p:nvSpPr>
        <p:spPr>
          <a:xfrm rot="5400000">
            <a:off x="3106834" y="136653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63"/>
          <p:cNvSpPr txBox="1"/>
          <p:nvPr/>
        </p:nvSpPr>
        <p:spPr>
          <a:xfrm>
            <a:off x="2873811" y="6169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63"/>
          <p:cNvSpPr txBox="1"/>
          <p:nvPr>
            <p:ph type="title"/>
          </p:nvPr>
        </p:nvSpPr>
        <p:spPr>
          <a:xfrm>
            <a:off x="4197983" y="588140"/>
            <a:ext cx="7441676" cy="338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 Black"/>
              <a:buNone/>
              <a:defRPr sz="2400" cap="none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63"/>
          <p:cNvSpPr txBox="1"/>
          <p:nvPr>
            <p:ph idx="1" type="body"/>
          </p:nvPr>
        </p:nvSpPr>
        <p:spPr>
          <a:xfrm>
            <a:off x="4197596" y="1017475"/>
            <a:ext cx="7441675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b="1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63"/>
          <p:cNvSpPr txBox="1"/>
          <p:nvPr>
            <p:ph idx="2" type="body"/>
          </p:nvPr>
        </p:nvSpPr>
        <p:spPr>
          <a:xfrm>
            <a:off x="4197597" y="1546460"/>
            <a:ext cx="7442062" cy="4034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▫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▫"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.4 Timeline 2">
  <p:cSld name="6.4 Timeline 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4"/>
          <p:cNvSpPr/>
          <p:nvPr/>
        </p:nvSpPr>
        <p:spPr>
          <a:xfrm>
            <a:off x="0" y="6489700"/>
            <a:ext cx="12192001" cy="3683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6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64"/>
          <p:cNvSpPr txBox="1"/>
          <p:nvPr/>
        </p:nvSpPr>
        <p:spPr>
          <a:xfrm>
            <a:off x="186268" y="6546015"/>
            <a:ext cx="279171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64"/>
          <p:cNvSpPr txBox="1"/>
          <p:nvPr>
            <p:ph type="title"/>
          </p:nvPr>
        </p:nvSpPr>
        <p:spPr>
          <a:xfrm>
            <a:off x="624469" y="1063542"/>
            <a:ext cx="11015578" cy="338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2400"/>
              <a:buFont typeface="Arial Black"/>
              <a:buNone/>
              <a:defRPr sz="24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64"/>
          <p:cNvSpPr txBox="1"/>
          <p:nvPr>
            <p:ph idx="1" type="body"/>
          </p:nvPr>
        </p:nvSpPr>
        <p:spPr>
          <a:xfrm>
            <a:off x="624082" y="1497024"/>
            <a:ext cx="1101557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b="1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64"/>
          <p:cNvSpPr txBox="1"/>
          <p:nvPr>
            <p:ph idx="11" type="ftr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64"/>
          <p:cNvSpPr/>
          <p:nvPr/>
        </p:nvSpPr>
        <p:spPr>
          <a:xfrm rot="5400000">
            <a:off x="1093902" y="53264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64"/>
          <p:cNvSpPr txBox="1"/>
          <p:nvPr/>
        </p:nvSpPr>
        <p:spPr>
          <a:xfrm>
            <a:off x="860886" y="5335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69" name="Google Shape;69;p64"/>
          <p:cNvCxnSpPr/>
          <p:nvPr/>
        </p:nvCxnSpPr>
        <p:spPr>
          <a:xfrm rot="10800000">
            <a:off x="2076476" y="3144934"/>
            <a:ext cx="7856799" cy="2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0" name="Google Shape;70;p64"/>
          <p:cNvSpPr/>
          <p:nvPr/>
        </p:nvSpPr>
        <p:spPr>
          <a:xfrm rot="5400000">
            <a:off x="1945709" y="3075368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64"/>
          <p:cNvSpPr txBox="1"/>
          <p:nvPr>
            <p:ph idx="2" type="body"/>
          </p:nvPr>
        </p:nvSpPr>
        <p:spPr>
          <a:xfrm>
            <a:off x="1425455" y="3347895"/>
            <a:ext cx="1302039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1" sz="18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64"/>
          <p:cNvSpPr txBox="1"/>
          <p:nvPr>
            <p:ph idx="3" type="body"/>
          </p:nvPr>
        </p:nvSpPr>
        <p:spPr>
          <a:xfrm>
            <a:off x="1425456" y="3663809"/>
            <a:ext cx="1302038" cy="902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drfabremargaux@gmail.com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/>
          <p:nvPr>
            <p:ph type="title"/>
          </p:nvPr>
        </p:nvSpPr>
        <p:spPr>
          <a:xfrm>
            <a:off x="410989" y="-59290"/>
            <a:ext cx="3777900" cy="75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Arial Black"/>
              <a:buNone/>
            </a:pPr>
            <a:r>
              <a:rPr lang="fr-FR" sz="1340"/>
              <a:t>SOCIETE FRANCAISE DE PHARMACIE CLINIQUE </a:t>
            </a:r>
            <a:r>
              <a:rPr lang="fr-FR" sz="1160">
                <a:solidFill>
                  <a:srgbClr val="FFFFFF"/>
                </a:solidFill>
              </a:rPr>
              <a:t>Association Nationale des Enseignants en  Pharmacie clinique </a:t>
            </a:r>
            <a:endParaRPr sz="1340"/>
          </a:p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410989" y="835741"/>
            <a:ext cx="3777952" cy="7776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fr-FR">
                <a:solidFill>
                  <a:schemeClr val="accent5"/>
                </a:solidFill>
              </a:rPr>
              <a:t>Cœur de l’oie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79" name="Google Shape;79;p18"/>
          <p:cNvSpPr txBox="1"/>
          <p:nvPr/>
        </p:nvSpPr>
        <p:spPr>
          <a:xfrm>
            <a:off x="5059535" y="489845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Méthode pédagogique retenue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8"/>
          <p:cNvSpPr txBox="1"/>
          <p:nvPr/>
        </p:nvSpPr>
        <p:spPr>
          <a:xfrm>
            <a:off x="5059536" y="812935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Jeu interactif et ludique avec un plateau, un dé, des pions, des cartes avec des questions sur différentes thématiques selon les couleurs 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8"/>
          <p:cNvSpPr txBox="1"/>
          <p:nvPr/>
        </p:nvSpPr>
        <p:spPr>
          <a:xfrm>
            <a:off x="5059535" y="134714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Déroulé résumé de la solution ludopédagogique élaborée</a:t>
            </a:r>
            <a:endParaRPr b="1" i="0" sz="1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8"/>
          <p:cNvSpPr txBox="1"/>
          <p:nvPr/>
        </p:nvSpPr>
        <p:spPr>
          <a:xfrm>
            <a:off x="5059536" y="3371505"/>
            <a:ext cx="6846256" cy="17857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Thématiques abordées :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♡ Classes thérapeutiques          ♡ Indications             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♡ Posologies                              ♡ Dosages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Reconnaître les Effets Indésirables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Faire attention aux pièges de l’automédication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 conseils pour rester observant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Conduite à tenir si les constantes sont inhabituelles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Déclarer des évènements indésirables à la pharmacovigilance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Retrouver des informations sur et dans l’emballage. </a:t>
            </a:r>
            <a:endParaRPr/>
          </a:p>
        </p:txBody>
      </p:sp>
      <p:sp>
        <p:nvSpPr>
          <p:cNvPr id="83" name="Google Shape;83;p18"/>
          <p:cNvSpPr txBox="1"/>
          <p:nvPr/>
        </p:nvSpPr>
        <p:spPr>
          <a:xfrm>
            <a:off x="5059535" y="306948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Données pratiques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8"/>
          <p:cNvSpPr txBox="1"/>
          <p:nvPr/>
        </p:nvSpPr>
        <p:spPr>
          <a:xfrm>
            <a:off x="5059536" y="1671699"/>
            <a:ext cx="7132464" cy="1550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5315"/>
              <a:buFont typeface="Noto Sans Symbols"/>
              <a:buNone/>
            </a:pPr>
            <a:r>
              <a:rPr b="0" i="0" lang="fr-FR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Jeu de 60 questions sur les 5 classes thérapeutiques : IEC, SARTAN, BB-, ISGLT2, Diurétiques</a:t>
            </a:r>
            <a:endParaRPr b="0" i="0" sz="15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5315"/>
              <a:buFont typeface="Noto Sans Symbols"/>
              <a:buNone/>
            </a:pPr>
            <a:r>
              <a:rPr b="0" i="0" lang="fr-FR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Atelier dure 1 heure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5315"/>
              <a:buFont typeface="Noto Sans Symbols"/>
              <a:buNone/>
            </a:pPr>
            <a:r>
              <a:rPr b="0" i="0" lang="fr-FR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Participation au jeu « Cœur de l’Oie » : facilement transportable, reproductible (plateau, dés et pions) et adaptable à chaque patient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5315"/>
              <a:buFont typeface="Noto Sans Symbols"/>
              <a:buNone/>
            </a:pPr>
            <a:r>
              <a:rPr b="0" i="0" lang="fr-FR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Règle simple : la partie est terminée quand tous les patients atteignent la dernière case !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Il n’y a donc que des gagnants !!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Petit carnet remis en fin de séance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23552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23552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8"/>
          <p:cNvSpPr/>
          <p:nvPr/>
        </p:nvSpPr>
        <p:spPr>
          <a:xfrm>
            <a:off x="4725214" y="1435531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4725214" y="3157871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410989" y="1150232"/>
            <a:ext cx="3777952" cy="8752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fr-F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Dr FABRE Margaux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fr-F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Pharmacien Hospitalier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fr-FR" sz="1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drfabremargaux@gmail.com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8"/>
          <p:cNvSpPr/>
          <p:nvPr/>
        </p:nvSpPr>
        <p:spPr>
          <a:xfrm>
            <a:off x="358799" y="2322163"/>
            <a:ext cx="2456122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06.85.27.34.17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N°SIRET : 94909312400012</a:t>
            </a:r>
            <a:endParaRPr/>
          </a:p>
        </p:txBody>
      </p:sp>
      <p:sp>
        <p:nvSpPr>
          <p:cNvPr id="89" name="Google Shape;89;p18"/>
          <p:cNvSpPr/>
          <p:nvPr/>
        </p:nvSpPr>
        <p:spPr>
          <a:xfrm>
            <a:off x="801617" y="2130935"/>
            <a:ext cx="62489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2020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0" y="3339681"/>
            <a:ext cx="3884786" cy="629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Traitement de l’Insuffisance Cardiaque (IC)</a:t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410989" y="3263502"/>
            <a:ext cx="3777952" cy="4787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356638" y="4084963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Objectifs pédagogiques</a:t>
            </a:r>
            <a:endParaRPr/>
          </a:p>
        </p:txBody>
      </p:sp>
      <p:sp>
        <p:nvSpPr>
          <p:cNvPr id="93" name="Google Shape;93;p18"/>
          <p:cNvSpPr txBox="1"/>
          <p:nvPr/>
        </p:nvSpPr>
        <p:spPr>
          <a:xfrm>
            <a:off x="410055" y="4477831"/>
            <a:ext cx="3777952" cy="76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Connaître les traitements de l’IC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Acquérir une autonomie dans la gestion au quotidien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5059415" y="4985189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Modalités d’évaluation ou de feedback</a:t>
            </a:r>
            <a:endParaRPr b="1" i="0" sz="1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8"/>
          <p:cNvSpPr/>
          <p:nvPr/>
        </p:nvSpPr>
        <p:spPr>
          <a:xfrm>
            <a:off x="4725214" y="5088138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8"/>
          <p:cNvSpPr/>
          <p:nvPr/>
        </p:nvSpPr>
        <p:spPr>
          <a:xfrm>
            <a:off x="5059415" y="5598936"/>
            <a:ext cx="25314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Retours d’expérience</a:t>
            </a: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4725214" y="5762183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5059777" y="5264649"/>
            <a:ext cx="6846256" cy="261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Questionnaire d’évaluation de 18 questions « avant » et « après » la participation</a:t>
            </a:r>
            <a:endParaRPr/>
          </a:p>
        </p:txBody>
      </p:sp>
      <p:sp>
        <p:nvSpPr>
          <p:cNvPr id="99" name="Google Shape;99;p18"/>
          <p:cNvSpPr txBox="1"/>
          <p:nvPr/>
        </p:nvSpPr>
        <p:spPr>
          <a:xfrm>
            <a:off x="5059780" y="5903049"/>
            <a:ext cx="6846256" cy="9549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Les patients ont apprécié que le pharmacien explique leur traitement, qu’ils reçoivent des réponses claires, justes et personnalisées, que leur entourage puisse participer.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Les patients ont trouvé ce jeu : ludique, agréable visuellement, questions/réponses pertinentes et utiles au quotidien.</a:t>
            </a:r>
            <a:endParaRPr/>
          </a:p>
        </p:txBody>
      </p:sp>
      <p:sp>
        <p:nvSpPr>
          <p:cNvPr id="100" name="Google Shape;100;p18"/>
          <p:cNvSpPr txBox="1"/>
          <p:nvPr/>
        </p:nvSpPr>
        <p:spPr>
          <a:xfrm>
            <a:off x="8192915" y="15800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Play Zone – Congrès Nantes 2026</a:t>
            </a:r>
            <a:endParaRPr/>
          </a:p>
        </p:txBody>
      </p:sp>
      <p:sp>
        <p:nvSpPr>
          <p:cNvPr id="101" name="Google Shape;101;p18"/>
          <p:cNvSpPr txBox="1"/>
          <p:nvPr/>
        </p:nvSpPr>
        <p:spPr>
          <a:xfrm>
            <a:off x="410749" y="5508715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Population cible</a:t>
            </a:r>
            <a:endParaRPr/>
          </a:p>
        </p:txBody>
      </p:sp>
      <p:sp>
        <p:nvSpPr>
          <p:cNvPr id="102" name="Google Shape;102;p18"/>
          <p:cNvSpPr txBox="1"/>
          <p:nvPr/>
        </p:nvSpPr>
        <p:spPr>
          <a:xfrm>
            <a:off x="410055" y="5890317"/>
            <a:ext cx="3777952" cy="4274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Patient Insuffisant Cardiaque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08079" y="2722452"/>
            <a:ext cx="3283921" cy="23133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650123" y="652056"/>
            <a:ext cx="1744527" cy="21640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Template SFPC (Pantone)">
      <a:dk1>
        <a:srgbClr val="1D1D1B"/>
      </a:dk1>
      <a:lt1>
        <a:srgbClr val="FFFFFF"/>
      </a:lt1>
      <a:dk2>
        <a:srgbClr val="3F7FCA"/>
      </a:dk2>
      <a:lt2>
        <a:srgbClr val="4CC4DD"/>
      </a:lt2>
      <a:accent1>
        <a:srgbClr val="63B0BD"/>
      </a:accent1>
      <a:accent2>
        <a:srgbClr val="78D849"/>
      </a:accent2>
      <a:accent3>
        <a:srgbClr val="E51B78"/>
      </a:accent3>
      <a:accent4>
        <a:srgbClr val="74777B"/>
      </a:accent4>
      <a:accent5>
        <a:srgbClr val="FD9F1A"/>
      </a:accent5>
      <a:accent6>
        <a:srgbClr val="F6EB61"/>
      </a:accent6>
      <a:hlink>
        <a:srgbClr val="63B0BD"/>
      </a:hlink>
      <a:folHlink>
        <a:srgbClr val="A2599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2022-03-09T14:46:59Z</dcterms:created>
  <dc:creator>Quentin DAMIENS</dc:creator>
</cp:coreProperties>
</file>