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Arial Black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hig0tTrUSjIcXnVeBP3BDGCPQd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ArialBlack-regular.fntdata"/><Relationship Id="rId10" Type="http://schemas.openxmlformats.org/officeDocument/2006/relationships/font" Target="fonts/Roboto-boldItalic.fntdata"/><Relationship Id="rId12" Type="http://customschemas.google.com/relationships/presentationmetadata" Target="meta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" name="Google Shape;7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3 Timeline">
  <p:cSld name="6.3 Timelin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4"/>
          <p:cNvSpPr/>
          <p:nvPr/>
        </p:nvSpPr>
        <p:spPr>
          <a:xfrm>
            <a:off x="0" y="-3346"/>
            <a:ext cx="4417454" cy="6858000"/>
          </a:xfrm>
          <a:prstGeom prst="rect">
            <a:avLst/>
          </a:prstGeom>
          <a:gradFill>
            <a:gsLst>
              <a:gs pos="0">
                <a:srgbClr val="23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54"/>
          <p:cNvSpPr txBox="1"/>
          <p:nvPr/>
        </p:nvSpPr>
        <p:spPr>
          <a:xfrm>
            <a:off x="186267" y="6546015"/>
            <a:ext cx="290289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4"/>
          <p:cNvSpPr txBox="1"/>
          <p:nvPr>
            <p:ph type="title"/>
          </p:nvPr>
        </p:nvSpPr>
        <p:spPr>
          <a:xfrm>
            <a:off x="410989" y="2775266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  <a:defRPr sz="24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4"/>
          <p:cNvSpPr txBox="1"/>
          <p:nvPr>
            <p:ph idx="1" type="body"/>
          </p:nvPr>
        </p:nvSpPr>
        <p:spPr>
          <a:xfrm>
            <a:off x="410989" y="3587544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54"/>
          <p:cNvSpPr txBox="1"/>
          <p:nvPr>
            <p:ph idx="11" type="ftr"/>
          </p:nvPr>
        </p:nvSpPr>
        <p:spPr>
          <a:xfrm>
            <a:off x="7537176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4"/>
          <p:cNvSpPr txBox="1"/>
          <p:nvPr>
            <p:ph idx="2" type="body"/>
          </p:nvPr>
        </p:nvSpPr>
        <p:spPr>
          <a:xfrm>
            <a:off x="5060260" y="55682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54"/>
          <p:cNvSpPr txBox="1"/>
          <p:nvPr>
            <p:ph idx="3" type="body"/>
          </p:nvPr>
        </p:nvSpPr>
        <p:spPr>
          <a:xfrm>
            <a:off x="5060261" y="872734"/>
            <a:ext cx="6846256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24" name="Google Shape;24;p54"/>
          <p:cNvCxnSpPr/>
          <p:nvPr/>
        </p:nvCxnSpPr>
        <p:spPr>
          <a:xfrm>
            <a:off x="4784501" y="714777"/>
            <a:ext cx="0" cy="6143223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" name="Google Shape;25;p54"/>
          <p:cNvSpPr/>
          <p:nvPr/>
        </p:nvSpPr>
        <p:spPr>
          <a:xfrm>
            <a:off x="4714936" y="64521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54"/>
          <p:cNvSpPr/>
          <p:nvPr/>
        </p:nvSpPr>
        <p:spPr>
          <a:xfrm rot="5400000">
            <a:off x="921508" y="1707412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54"/>
          <p:cNvSpPr txBox="1"/>
          <p:nvPr/>
        </p:nvSpPr>
        <p:spPr>
          <a:xfrm>
            <a:off x="688486" y="218772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1 Couverture + image 1">
  <p:cSld name="1.1 Couverture + image 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7"/>
          <p:cNvSpPr/>
          <p:nvPr/>
        </p:nvSpPr>
        <p:spPr>
          <a:xfrm>
            <a:off x="894841" y="5823799"/>
            <a:ext cx="6240951" cy="523075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7"/>
          <p:cNvSpPr/>
          <p:nvPr>
            <p:ph idx="2" type="pic"/>
          </p:nvPr>
        </p:nvSpPr>
        <p:spPr>
          <a:xfrm>
            <a:off x="7135792" y="266218"/>
            <a:ext cx="505620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37"/>
          <p:cNvSpPr txBox="1"/>
          <p:nvPr>
            <p:ph type="ctrTitle"/>
          </p:nvPr>
        </p:nvSpPr>
        <p:spPr>
          <a:xfrm>
            <a:off x="801934" y="1907093"/>
            <a:ext cx="5756008" cy="12566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7"/>
          <p:cNvSpPr txBox="1"/>
          <p:nvPr>
            <p:ph idx="1" type="subTitle"/>
          </p:nvPr>
        </p:nvSpPr>
        <p:spPr>
          <a:xfrm>
            <a:off x="801934" y="3262028"/>
            <a:ext cx="5756008" cy="930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3" name="Google Shape;33;p37"/>
          <p:cNvSpPr txBox="1"/>
          <p:nvPr>
            <p:ph idx="3" type="body"/>
          </p:nvPr>
        </p:nvSpPr>
        <p:spPr>
          <a:xfrm>
            <a:off x="821184" y="5363703"/>
            <a:ext cx="4977328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i="0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7"/>
          <p:cNvSpPr txBox="1"/>
          <p:nvPr>
            <p:ph idx="4" type="body"/>
          </p:nvPr>
        </p:nvSpPr>
        <p:spPr>
          <a:xfrm>
            <a:off x="801934" y="5033459"/>
            <a:ext cx="4977328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8BCBF"/>
              </a:buClr>
              <a:buSzPts val="1600"/>
              <a:buNone/>
              <a:defRPr b="1" i="0" sz="1600">
                <a:solidFill>
                  <a:srgbClr val="58BCB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5" type="body"/>
          </p:nvPr>
        </p:nvSpPr>
        <p:spPr>
          <a:xfrm>
            <a:off x="2066409" y="5906982"/>
            <a:ext cx="3583346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7"/>
          <p:cNvSpPr txBox="1"/>
          <p:nvPr/>
        </p:nvSpPr>
        <p:spPr>
          <a:xfrm>
            <a:off x="1956153" y="5924969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7"/>
          <p:cNvSpPr txBox="1"/>
          <p:nvPr>
            <p:ph idx="10" type="dt"/>
          </p:nvPr>
        </p:nvSpPr>
        <p:spPr>
          <a:xfrm>
            <a:off x="894842" y="5906982"/>
            <a:ext cx="11715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Une image contenant texte, Graphique, graphisme, logo&#10;&#10;Description générée automatiquement" id="38" name="Google Shape;38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98895" y="129232"/>
            <a:ext cx="2382601" cy="1381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3 Couverture sans image">
  <p:cSld name="1.3 Couverture sans imag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9"/>
          <p:cNvSpPr/>
          <p:nvPr/>
        </p:nvSpPr>
        <p:spPr>
          <a:xfrm>
            <a:off x="0" y="3860800"/>
            <a:ext cx="12192000" cy="2997199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9"/>
          <p:cNvSpPr txBox="1"/>
          <p:nvPr>
            <p:ph type="ctrTitle"/>
          </p:nvPr>
        </p:nvSpPr>
        <p:spPr>
          <a:xfrm>
            <a:off x="1151319" y="1804628"/>
            <a:ext cx="9889362" cy="8251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1" type="subTitle"/>
          </p:nvPr>
        </p:nvSpPr>
        <p:spPr>
          <a:xfrm>
            <a:off x="1151319" y="2728041"/>
            <a:ext cx="9889362" cy="700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b="1" sz="2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3" name="Google Shape;43;p39"/>
          <p:cNvSpPr txBox="1"/>
          <p:nvPr>
            <p:ph idx="2" type="body"/>
          </p:nvPr>
        </p:nvSpPr>
        <p:spPr>
          <a:xfrm>
            <a:off x="3659188" y="5338216"/>
            <a:ext cx="4873624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i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3" type="body"/>
          </p:nvPr>
        </p:nvSpPr>
        <p:spPr>
          <a:xfrm>
            <a:off x="3659188" y="5024281"/>
            <a:ext cx="4873624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i="0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9"/>
          <p:cNvSpPr txBox="1"/>
          <p:nvPr>
            <p:ph idx="4" type="body"/>
          </p:nvPr>
        </p:nvSpPr>
        <p:spPr>
          <a:xfrm>
            <a:off x="6095999" y="5604434"/>
            <a:ext cx="1178239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9"/>
          <p:cNvSpPr txBox="1"/>
          <p:nvPr/>
        </p:nvSpPr>
        <p:spPr>
          <a:xfrm>
            <a:off x="5977421" y="5612437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9"/>
          <p:cNvSpPr txBox="1"/>
          <p:nvPr>
            <p:ph idx="10" type="dt"/>
          </p:nvPr>
        </p:nvSpPr>
        <p:spPr>
          <a:xfrm>
            <a:off x="4881707" y="5602244"/>
            <a:ext cx="1178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9"/>
          <p:cNvSpPr/>
          <p:nvPr/>
        </p:nvSpPr>
        <p:spPr>
          <a:xfrm rot="5400000">
            <a:off x="5939030" y="3277757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39"/>
          <p:cNvSpPr txBox="1"/>
          <p:nvPr/>
        </p:nvSpPr>
        <p:spPr>
          <a:xfrm>
            <a:off x="5706011" y="37580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.3 Sommaire vide">
  <p:cSld name="2.3 Sommaire v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3"/>
          <p:cNvSpPr/>
          <p:nvPr/>
        </p:nvSpPr>
        <p:spPr>
          <a:xfrm>
            <a:off x="1" y="0"/>
            <a:ext cx="3073077" cy="68580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3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63"/>
          <p:cNvSpPr txBox="1"/>
          <p:nvPr/>
        </p:nvSpPr>
        <p:spPr>
          <a:xfrm>
            <a:off x="186267" y="6546015"/>
            <a:ext cx="2886811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63"/>
          <p:cNvSpPr/>
          <p:nvPr/>
        </p:nvSpPr>
        <p:spPr>
          <a:xfrm rot="5400000">
            <a:off x="3106834" y="136653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3"/>
          <p:cNvSpPr txBox="1"/>
          <p:nvPr/>
        </p:nvSpPr>
        <p:spPr>
          <a:xfrm>
            <a:off x="2873811" y="6169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63"/>
          <p:cNvSpPr txBox="1"/>
          <p:nvPr>
            <p:ph type="title"/>
          </p:nvPr>
        </p:nvSpPr>
        <p:spPr>
          <a:xfrm>
            <a:off x="4197983" y="588140"/>
            <a:ext cx="7441676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  <a:defRPr sz="2400" cap="none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3"/>
          <p:cNvSpPr txBox="1"/>
          <p:nvPr>
            <p:ph idx="1" type="body"/>
          </p:nvPr>
        </p:nvSpPr>
        <p:spPr>
          <a:xfrm>
            <a:off x="4197596" y="1017475"/>
            <a:ext cx="7441675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63"/>
          <p:cNvSpPr txBox="1"/>
          <p:nvPr>
            <p:ph idx="2" type="body"/>
          </p:nvPr>
        </p:nvSpPr>
        <p:spPr>
          <a:xfrm>
            <a:off x="4197597" y="1546460"/>
            <a:ext cx="7442062" cy="4034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▫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▫"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4 Timeline 2">
  <p:cSld name="6.4 Timeline 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4"/>
          <p:cNvSpPr/>
          <p:nvPr/>
        </p:nvSpPr>
        <p:spPr>
          <a:xfrm>
            <a:off x="0" y="6489700"/>
            <a:ext cx="12192001" cy="3683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6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64"/>
          <p:cNvSpPr txBox="1"/>
          <p:nvPr/>
        </p:nvSpPr>
        <p:spPr>
          <a:xfrm>
            <a:off x="186268" y="6546015"/>
            <a:ext cx="279171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64"/>
          <p:cNvSpPr txBox="1"/>
          <p:nvPr>
            <p:ph type="title"/>
          </p:nvPr>
        </p:nvSpPr>
        <p:spPr>
          <a:xfrm>
            <a:off x="624469" y="1063542"/>
            <a:ext cx="11015578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2400"/>
              <a:buFont typeface="Arial Black"/>
              <a:buNone/>
              <a:defRPr sz="24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64"/>
          <p:cNvSpPr txBox="1"/>
          <p:nvPr>
            <p:ph idx="1" type="body"/>
          </p:nvPr>
        </p:nvSpPr>
        <p:spPr>
          <a:xfrm>
            <a:off x="624082" y="1497024"/>
            <a:ext cx="1101557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64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4"/>
          <p:cNvSpPr/>
          <p:nvPr/>
        </p:nvSpPr>
        <p:spPr>
          <a:xfrm rot="5400000">
            <a:off x="1093902" y="53264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4"/>
          <p:cNvSpPr txBox="1"/>
          <p:nvPr/>
        </p:nvSpPr>
        <p:spPr>
          <a:xfrm>
            <a:off x="860886" y="5335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9" name="Google Shape;69;p64"/>
          <p:cNvCxnSpPr/>
          <p:nvPr/>
        </p:nvCxnSpPr>
        <p:spPr>
          <a:xfrm rot="10800000">
            <a:off x="2076476" y="3144934"/>
            <a:ext cx="7856799" cy="2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0" name="Google Shape;70;p64"/>
          <p:cNvSpPr/>
          <p:nvPr/>
        </p:nvSpPr>
        <p:spPr>
          <a:xfrm rot="5400000">
            <a:off x="1945709" y="307536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64"/>
          <p:cNvSpPr txBox="1"/>
          <p:nvPr>
            <p:ph idx="2" type="body"/>
          </p:nvPr>
        </p:nvSpPr>
        <p:spPr>
          <a:xfrm>
            <a:off x="1425455" y="3347895"/>
            <a:ext cx="1302039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64"/>
          <p:cNvSpPr txBox="1"/>
          <p:nvPr>
            <p:ph idx="3" type="body"/>
          </p:nvPr>
        </p:nvSpPr>
        <p:spPr>
          <a:xfrm>
            <a:off x="1425456" y="3663809"/>
            <a:ext cx="1302038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410989" y="57073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Arial Black"/>
              <a:buNone/>
            </a:pPr>
            <a:r>
              <a:rPr lang="fr-FR" sz="1340"/>
              <a:t>SOCIETE FRANCAISE DE PHARMACIE CLINIQUE -</a:t>
            </a:r>
            <a:r>
              <a:rPr lang="fr-FR" sz="1160">
                <a:solidFill>
                  <a:srgbClr val="FFFFFF"/>
                </a:solidFill>
              </a:rPr>
              <a:t>Association Nationale des Enseignants en  Pharmacie clinique </a:t>
            </a:r>
            <a:endParaRPr sz="1340"/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410989" y="910487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b="1" lang="fr-FR">
                <a:solidFill>
                  <a:schemeClr val="accent5"/>
                </a:solidFill>
              </a:rPr>
              <a:t>Burger Quizz Anti Infectieux</a:t>
            </a:r>
            <a:endParaRPr b="1">
              <a:solidFill>
                <a:schemeClr val="accent5"/>
              </a:solidFill>
            </a:endParaRPr>
          </a:p>
        </p:txBody>
      </p:sp>
      <p:sp>
        <p:nvSpPr>
          <p:cNvPr id="79" name="Google Shape;79;p18"/>
          <p:cNvSpPr txBox="1"/>
          <p:nvPr/>
        </p:nvSpPr>
        <p:spPr>
          <a:xfrm>
            <a:off x="5059539" y="568758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Méthode pédagogique retenue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8"/>
          <p:cNvSpPr txBox="1"/>
          <p:nvPr/>
        </p:nvSpPr>
        <p:spPr>
          <a:xfrm>
            <a:off x="5059780" y="890435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Apprentissage collaboratif en équipe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Gamification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8"/>
          <p:cNvSpPr txBox="1"/>
          <p:nvPr/>
        </p:nvSpPr>
        <p:spPr>
          <a:xfrm>
            <a:off x="5059538" y="1421484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Déroulé résumé de la solution ludopédagogique élaborée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8"/>
          <p:cNvSpPr txBox="1"/>
          <p:nvPr/>
        </p:nvSpPr>
        <p:spPr>
          <a:xfrm>
            <a:off x="5059779" y="1709739"/>
            <a:ext cx="7017922" cy="14238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- 1ère manche : connaissance des “Pathologie et anti infectieux : exemple des champignons 🡺 “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Pathognon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- 2ème manche sur la connaissance des “caractéristiques pharmacologique et anti infectieux : exemple des champignons” 🡺 “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Pharmagnon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- 3ème manche : cas clinique “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Choisis ton bouquet de muguet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- 4ème manche : “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Question pour un Champignon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8"/>
          <p:cNvSpPr txBox="1"/>
          <p:nvPr/>
        </p:nvSpPr>
        <p:spPr>
          <a:xfrm>
            <a:off x="5059537" y="316630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Données pratiques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8"/>
          <p:cNvSpPr txBox="1"/>
          <p:nvPr/>
        </p:nvSpPr>
        <p:spPr>
          <a:xfrm>
            <a:off x="5059536" y="3423801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Durée de 1 heure / Nombre de participants : 6 à 12 joueurs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Support non indispensable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Sous la forme de questions et de cas cliniques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8"/>
          <p:cNvSpPr/>
          <p:nvPr/>
        </p:nvSpPr>
        <p:spPr>
          <a:xfrm>
            <a:off x="4714936" y="1522476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4714936" y="326350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410989" y="1322596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fr-F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Equipe conceptrice / institution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8"/>
          <p:cNvSpPr/>
          <p:nvPr/>
        </p:nvSpPr>
        <p:spPr>
          <a:xfrm>
            <a:off x="410749" y="1617631"/>
            <a:ext cx="297709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Claire Chatron (CHU de Clermont-Fd)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cchatron@chu-clermontferrand.fr</a:t>
            </a:r>
            <a:endParaRPr/>
          </a:p>
        </p:txBody>
      </p:sp>
      <p:sp>
        <p:nvSpPr>
          <p:cNvPr id="89" name="Google Shape;89;p18"/>
          <p:cNvSpPr/>
          <p:nvPr/>
        </p:nvSpPr>
        <p:spPr>
          <a:xfrm>
            <a:off x="397586" y="2160675"/>
            <a:ext cx="136166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2021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410990" y="263361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Problématique – Thème principal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410989" y="2987689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Bon usage des anti-infectieux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410989" y="3474815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Objectifs pédagogiques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397586" y="3838184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Evaluer sa connaissance sur les anti infectieux : antibiotiques ou antifongiques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5059536" y="4346685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Modalités d’évaluation ou de feedback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/>
          <p:nvPr/>
        </p:nvSpPr>
        <p:spPr>
          <a:xfrm>
            <a:off x="4714936" y="443507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5059536" y="5036325"/>
            <a:ext cx="25314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Retours d’expérience</a:t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4705411" y="559712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8"/>
          <p:cNvSpPr/>
          <p:nvPr/>
        </p:nvSpPr>
        <p:spPr>
          <a:xfrm>
            <a:off x="4739766" y="6474725"/>
            <a:ext cx="232422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Sources : Pilly, e-popi, SPILF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5059536" y="4694219"/>
            <a:ext cx="6846256" cy="235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23552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 séance direct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5059536" y="5422365"/>
            <a:ext cx="6846256" cy="837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Nombre de sessions déjà réalisées : 10</a:t>
            </a:r>
            <a:endParaRPr b="0" i="0" sz="13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Organisation : Apprendre en s’amusant, favoriser la communication</a:t>
            </a:r>
            <a:endParaRPr b="0" i="0" sz="13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Intégrer les internes situés dans les hôpitaux périphériques</a:t>
            </a:r>
            <a:endParaRPr b="0" i="0" sz="13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Connaissances : réviser et s’évaluer sans stress. S’entrainer sur des cas cliniques fictifs</a:t>
            </a:r>
            <a:endParaRPr b="0" i="0" sz="13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8192915" y="158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Play Zone – Congrès Nantes 2026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344169" y="4941234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Population cible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397586" y="5285571"/>
            <a:ext cx="2191130" cy="1193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Internes en pharmacie, pharmaciens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04396" y="1472165"/>
            <a:ext cx="909851" cy="711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21947" y="4440670"/>
            <a:ext cx="1941292" cy="18584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emplate SFPC (Pantone)">
      <a:dk1>
        <a:srgbClr val="1D1D1B"/>
      </a:dk1>
      <a:lt1>
        <a:srgbClr val="FFFFFF"/>
      </a:lt1>
      <a:dk2>
        <a:srgbClr val="3F7FCA"/>
      </a:dk2>
      <a:lt2>
        <a:srgbClr val="4CC4DD"/>
      </a:lt2>
      <a:accent1>
        <a:srgbClr val="63B0BD"/>
      </a:accent1>
      <a:accent2>
        <a:srgbClr val="78D849"/>
      </a:accent2>
      <a:accent3>
        <a:srgbClr val="E51B78"/>
      </a:accent3>
      <a:accent4>
        <a:srgbClr val="74777B"/>
      </a:accent4>
      <a:accent5>
        <a:srgbClr val="FD9F1A"/>
      </a:accent5>
      <a:accent6>
        <a:srgbClr val="F6EB61"/>
      </a:accent6>
      <a:hlink>
        <a:srgbClr val="63B0BD"/>
      </a:hlink>
      <a:folHlink>
        <a:srgbClr val="A259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2022-03-09T14:46:59Z</dcterms:created>
  <dc:creator>Quentin DAMIENS</dc:creator>
</cp:coreProperties>
</file>