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72" r:id="rId2"/>
  </p:sldIdLst>
  <p:sldSz cx="12192000" cy="6858000"/>
  <p:notesSz cx="6797675" cy="9926638"/>
  <p:embeddedFontLst>
    <p:embeddedFont>
      <p:font typeface="Arial Black" panose="020B0A04020102020204" pitchFamily="3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6" roundtripDataSignature="AMtx7mgEqd/0Ai6l9+5NaHAlI/2uBDr4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0B2C612-B130-45B0-8588-1A259B6A3F1B}">
  <a:tblStyle styleId="{B0B2C612-B130-45B0-8588-1A259B6A3F1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AF2F4"/>
          </a:solidFill>
        </a:fill>
      </a:tcStyle>
    </a:wholeTbl>
    <a:band1H>
      <a:tcTxStyle/>
      <a:tcStyle>
        <a:tcBdr/>
        <a:fill>
          <a:solidFill>
            <a:srgbClr val="D2E3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2E3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275FCFF-B402-4ED5-93A8-DE4692CA8C3C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BF32E4F-7F64-4F0B-8AE7-2A3CAB9723D6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font" Target="fonts/font4.fntdata"/><Relationship Id="rId46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49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48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3968A3-D609-408C-A94A-BFCC19994FDE}" type="doc">
      <dgm:prSet loTypeId="urn:microsoft.com/office/officeart/2005/8/layout/chevron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BE"/>
        </a:p>
      </dgm:t>
    </dgm:pt>
    <dgm:pt modelId="{6663EE88-61EC-4C95-9A07-5FED736946E7}">
      <dgm:prSet phldrT="[Texte]" phldr="0"/>
      <dgm:spPr/>
      <dgm:t>
        <a:bodyPr/>
        <a:lstStyle/>
        <a:p>
          <a:r>
            <a:rPr lang="fr-BE" dirty="0">
              <a:solidFill>
                <a:schemeClr val="bg2"/>
              </a:solidFill>
            </a:rPr>
            <a:t>Définir les objectifs pédagogiques</a:t>
          </a:r>
        </a:p>
      </dgm:t>
    </dgm:pt>
    <dgm:pt modelId="{7EBCBD08-C041-447E-A1CC-C74EA90589D9}" type="parTrans" cxnId="{EACC0FB1-7EB9-43C5-AC9A-49313C68726E}">
      <dgm:prSet/>
      <dgm:spPr/>
      <dgm:t>
        <a:bodyPr/>
        <a:lstStyle/>
        <a:p>
          <a:endParaRPr lang="fr-BE"/>
        </a:p>
      </dgm:t>
    </dgm:pt>
    <dgm:pt modelId="{7369CDBA-9577-4003-B69C-B7FEA51B5EE2}" type="sibTrans" cxnId="{EACC0FB1-7EB9-43C5-AC9A-49313C68726E}">
      <dgm:prSet/>
      <dgm:spPr/>
      <dgm:t>
        <a:bodyPr/>
        <a:lstStyle/>
        <a:p>
          <a:endParaRPr lang="fr-BE"/>
        </a:p>
      </dgm:t>
    </dgm:pt>
    <dgm:pt modelId="{FA139DF1-C9D3-48B7-9327-ADE69ABF75F8}">
      <dgm:prSet phldrT="[Texte]" phldr="0"/>
      <dgm:spPr/>
      <dgm:t>
        <a:bodyPr/>
        <a:lstStyle/>
        <a:p>
          <a:r>
            <a:rPr lang="fr-BE" dirty="0">
              <a:solidFill>
                <a:schemeClr val="bg2"/>
              </a:solidFill>
            </a:rPr>
            <a:t>Validation et test</a:t>
          </a:r>
        </a:p>
      </dgm:t>
    </dgm:pt>
    <dgm:pt modelId="{1858F6CC-05BF-4B13-ADD1-20121A6F29D3}" type="parTrans" cxnId="{CDA9C290-40A7-4F3C-9953-9489D7904106}">
      <dgm:prSet/>
      <dgm:spPr/>
      <dgm:t>
        <a:bodyPr/>
        <a:lstStyle/>
        <a:p>
          <a:endParaRPr lang="fr-BE"/>
        </a:p>
      </dgm:t>
    </dgm:pt>
    <dgm:pt modelId="{F361F8B8-40EA-4F51-B425-B82026E5C1E6}" type="sibTrans" cxnId="{CDA9C290-40A7-4F3C-9953-9489D7904106}">
      <dgm:prSet/>
      <dgm:spPr/>
      <dgm:t>
        <a:bodyPr/>
        <a:lstStyle/>
        <a:p>
          <a:endParaRPr lang="fr-BE"/>
        </a:p>
      </dgm:t>
    </dgm:pt>
    <dgm:pt modelId="{664669F7-1772-4F63-916D-BC4BCC729717}">
      <dgm:prSet phldrT="[Texte]" phldr="0"/>
      <dgm:spPr/>
      <dgm:t>
        <a:bodyPr/>
        <a:lstStyle/>
        <a:p>
          <a:r>
            <a:rPr lang="fr-BE" dirty="0">
              <a:solidFill>
                <a:schemeClr val="bg2"/>
              </a:solidFill>
            </a:rPr>
            <a:t>Narrative design</a:t>
          </a:r>
        </a:p>
      </dgm:t>
    </dgm:pt>
    <dgm:pt modelId="{614DB2E6-ACE9-43CA-AB01-6D845344C564}" type="parTrans" cxnId="{EF54101E-3566-44ED-A4D0-8D9304B48E76}">
      <dgm:prSet/>
      <dgm:spPr/>
      <dgm:t>
        <a:bodyPr/>
        <a:lstStyle/>
        <a:p>
          <a:endParaRPr lang="fr-BE"/>
        </a:p>
      </dgm:t>
    </dgm:pt>
    <dgm:pt modelId="{703CBBE2-AA4E-4D05-B7AE-96E610ABD77B}" type="sibTrans" cxnId="{EF54101E-3566-44ED-A4D0-8D9304B48E76}">
      <dgm:prSet/>
      <dgm:spPr/>
      <dgm:t>
        <a:bodyPr/>
        <a:lstStyle/>
        <a:p>
          <a:endParaRPr lang="fr-BE"/>
        </a:p>
      </dgm:t>
    </dgm:pt>
    <dgm:pt modelId="{79743F7A-89CE-412F-BD0E-EB0F2D6A9665}">
      <dgm:prSet phldrT="[Texte]" phldr="0"/>
      <dgm:spPr/>
      <dgm:t>
        <a:bodyPr/>
        <a:lstStyle/>
        <a:p>
          <a:r>
            <a:rPr lang="fr-BE" dirty="0">
              <a:solidFill>
                <a:schemeClr val="bg2"/>
              </a:solidFill>
            </a:rPr>
            <a:t>Game design</a:t>
          </a:r>
        </a:p>
      </dgm:t>
    </dgm:pt>
    <dgm:pt modelId="{BD737211-6A91-412F-8361-FE7C9B399A98}" type="parTrans" cxnId="{E59E7B67-7787-4493-858F-F961F924CB5B}">
      <dgm:prSet/>
      <dgm:spPr/>
      <dgm:t>
        <a:bodyPr/>
        <a:lstStyle/>
        <a:p>
          <a:endParaRPr lang="fr-BE"/>
        </a:p>
      </dgm:t>
    </dgm:pt>
    <dgm:pt modelId="{5E077349-6636-49A6-BD5F-08C4C84B9C46}" type="sibTrans" cxnId="{E59E7B67-7787-4493-858F-F961F924CB5B}">
      <dgm:prSet/>
      <dgm:spPr/>
      <dgm:t>
        <a:bodyPr/>
        <a:lstStyle/>
        <a:p>
          <a:endParaRPr lang="fr-BE"/>
        </a:p>
      </dgm:t>
    </dgm:pt>
    <dgm:pt modelId="{E36E8C68-9F32-4FC7-8811-5B965A1731E7}">
      <dgm:prSet phldrT="[Texte]" phldr="0"/>
      <dgm:spPr/>
      <dgm:t>
        <a:bodyPr/>
        <a:lstStyle/>
        <a:p>
          <a:r>
            <a:rPr lang="fr-BE">
              <a:solidFill>
                <a:schemeClr val="bg2"/>
              </a:solidFill>
            </a:rPr>
            <a:t>Play design</a:t>
          </a:r>
        </a:p>
      </dgm:t>
    </dgm:pt>
    <dgm:pt modelId="{4C00C496-73BD-42B9-8EBC-BB15D666DDEC}" type="parTrans" cxnId="{14A826FF-08CD-4F19-8302-C0FB4F5E8B8F}">
      <dgm:prSet/>
      <dgm:spPr/>
      <dgm:t>
        <a:bodyPr/>
        <a:lstStyle/>
        <a:p>
          <a:endParaRPr lang="fr-BE"/>
        </a:p>
      </dgm:t>
    </dgm:pt>
    <dgm:pt modelId="{C6CF6144-6AA0-4067-A0C1-D175E1F72935}" type="sibTrans" cxnId="{14A826FF-08CD-4F19-8302-C0FB4F5E8B8F}">
      <dgm:prSet/>
      <dgm:spPr/>
      <dgm:t>
        <a:bodyPr/>
        <a:lstStyle/>
        <a:p>
          <a:endParaRPr lang="fr-BE"/>
        </a:p>
      </dgm:t>
    </dgm:pt>
    <dgm:pt modelId="{432FFA42-260B-4208-A689-C74F3C249B22}">
      <dgm:prSet phldrT="[Texte]" phldr="0"/>
      <dgm:spPr/>
      <dgm:t>
        <a:bodyPr/>
        <a:lstStyle/>
        <a:p>
          <a:r>
            <a:rPr lang="fr-BE" dirty="0">
              <a:solidFill>
                <a:schemeClr val="bg2"/>
              </a:solidFill>
            </a:rPr>
            <a:t>Art design</a:t>
          </a:r>
        </a:p>
      </dgm:t>
    </dgm:pt>
    <dgm:pt modelId="{B1FF7735-3775-4DAF-B1AD-BF16E79C2120}" type="parTrans" cxnId="{69690045-CE9F-4A26-885E-7F0201598D86}">
      <dgm:prSet/>
      <dgm:spPr/>
      <dgm:t>
        <a:bodyPr/>
        <a:lstStyle/>
        <a:p>
          <a:endParaRPr lang="fr-BE"/>
        </a:p>
      </dgm:t>
    </dgm:pt>
    <dgm:pt modelId="{CC0501C3-DF37-4B1C-B95B-2A1074A7AD37}" type="sibTrans" cxnId="{69690045-CE9F-4A26-885E-7F0201598D86}">
      <dgm:prSet/>
      <dgm:spPr/>
      <dgm:t>
        <a:bodyPr/>
        <a:lstStyle/>
        <a:p>
          <a:endParaRPr lang="fr-BE"/>
        </a:p>
      </dgm:t>
    </dgm:pt>
    <dgm:pt modelId="{27EC478C-AF9F-4BE9-9A47-BCAB7A11F7EE}" type="pres">
      <dgm:prSet presAssocID="{A03968A3-D609-408C-A94A-BFCC19994FDE}" presName="Name0" presStyleCnt="0">
        <dgm:presLayoutVars>
          <dgm:dir/>
          <dgm:animLvl val="lvl"/>
          <dgm:resizeHandles val="exact"/>
        </dgm:presLayoutVars>
      </dgm:prSet>
      <dgm:spPr/>
    </dgm:pt>
    <dgm:pt modelId="{7BF8E99C-69F2-4CB4-A7FC-2645BB22C72D}" type="pres">
      <dgm:prSet presAssocID="{6663EE88-61EC-4C95-9A07-5FED736946E7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4D5C6BC2-D686-4D3E-BE8D-2D3493C4463B}" type="pres">
      <dgm:prSet presAssocID="{7369CDBA-9577-4003-B69C-B7FEA51B5EE2}" presName="parTxOnlySpace" presStyleCnt="0"/>
      <dgm:spPr/>
    </dgm:pt>
    <dgm:pt modelId="{D2DC4D41-58BA-4D09-B45C-86E364088AB1}" type="pres">
      <dgm:prSet presAssocID="{664669F7-1772-4F63-916D-BC4BCC729717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05E2FD6-E812-4705-B32C-BA2A17C8B46F}" type="pres">
      <dgm:prSet presAssocID="{703CBBE2-AA4E-4D05-B7AE-96E610ABD77B}" presName="parTxOnlySpace" presStyleCnt="0"/>
      <dgm:spPr/>
    </dgm:pt>
    <dgm:pt modelId="{0343E87A-729D-4178-9310-25622934B5AE}" type="pres">
      <dgm:prSet presAssocID="{79743F7A-89CE-412F-BD0E-EB0F2D6A9665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71AE9E2B-1028-48C1-94A6-FEB86C63405E}" type="pres">
      <dgm:prSet presAssocID="{5E077349-6636-49A6-BD5F-08C4C84B9C46}" presName="parTxOnlySpace" presStyleCnt="0"/>
      <dgm:spPr/>
    </dgm:pt>
    <dgm:pt modelId="{CF08FA18-E3F9-4ACC-8A53-7437186FD8EE}" type="pres">
      <dgm:prSet presAssocID="{E36E8C68-9F32-4FC7-8811-5B965A1731E7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CF6E9E1B-D137-4926-8DC5-BB14670749DA}" type="pres">
      <dgm:prSet presAssocID="{C6CF6144-6AA0-4067-A0C1-D175E1F72935}" presName="parTxOnlySpace" presStyleCnt="0"/>
      <dgm:spPr/>
    </dgm:pt>
    <dgm:pt modelId="{B1106B4A-51F3-4560-A48F-F42870619C34}" type="pres">
      <dgm:prSet presAssocID="{432FFA42-260B-4208-A689-C74F3C249B22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2ED0E0E1-8679-4754-8113-3D9925CF7A08}" type="pres">
      <dgm:prSet presAssocID="{CC0501C3-DF37-4B1C-B95B-2A1074A7AD37}" presName="parTxOnlySpace" presStyleCnt="0"/>
      <dgm:spPr/>
    </dgm:pt>
    <dgm:pt modelId="{EE6A1149-630A-49F6-A90F-5EE743ACD2EB}" type="pres">
      <dgm:prSet presAssocID="{FA139DF1-C9D3-48B7-9327-ADE69ABF75F8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9049AE13-12A3-46CF-8EDE-F781C277C746}" type="presOf" srcId="{664669F7-1772-4F63-916D-BC4BCC729717}" destId="{D2DC4D41-58BA-4D09-B45C-86E364088AB1}" srcOrd="0" destOrd="0" presId="urn:microsoft.com/office/officeart/2005/8/layout/chevron1"/>
    <dgm:cxn modelId="{EF54101E-3566-44ED-A4D0-8D9304B48E76}" srcId="{A03968A3-D609-408C-A94A-BFCC19994FDE}" destId="{664669F7-1772-4F63-916D-BC4BCC729717}" srcOrd="1" destOrd="0" parTransId="{614DB2E6-ACE9-43CA-AB01-6D845344C564}" sibTransId="{703CBBE2-AA4E-4D05-B7AE-96E610ABD77B}"/>
    <dgm:cxn modelId="{AC83B23C-3813-4082-B1DE-ABCA0B905694}" type="presOf" srcId="{A03968A3-D609-408C-A94A-BFCC19994FDE}" destId="{27EC478C-AF9F-4BE9-9A47-BCAB7A11F7EE}" srcOrd="0" destOrd="0" presId="urn:microsoft.com/office/officeart/2005/8/layout/chevron1"/>
    <dgm:cxn modelId="{45C22D5B-B5EB-4526-8868-C6B18EF8AA23}" type="presOf" srcId="{432FFA42-260B-4208-A689-C74F3C249B22}" destId="{B1106B4A-51F3-4560-A48F-F42870619C34}" srcOrd="0" destOrd="0" presId="urn:microsoft.com/office/officeart/2005/8/layout/chevron1"/>
    <dgm:cxn modelId="{69690045-CE9F-4A26-885E-7F0201598D86}" srcId="{A03968A3-D609-408C-A94A-BFCC19994FDE}" destId="{432FFA42-260B-4208-A689-C74F3C249B22}" srcOrd="4" destOrd="0" parTransId="{B1FF7735-3775-4DAF-B1AD-BF16E79C2120}" sibTransId="{CC0501C3-DF37-4B1C-B95B-2A1074A7AD37}"/>
    <dgm:cxn modelId="{E59E7B67-7787-4493-858F-F961F924CB5B}" srcId="{A03968A3-D609-408C-A94A-BFCC19994FDE}" destId="{79743F7A-89CE-412F-BD0E-EB0F2D6A9665}" srcOrd="2" destOrd="0" parTransId="{BD737211-6A91-412F-8361-FE7C9B399A98}" sibTransId="{5E077349-6636-49A6-BD5F-08C4C84B9C46}"/>
    <dgm:cxn modelId="{044BA279-5781-4152-A9EA-86552AD6F2C0}" type="presOf" srcId="{79743F7A-89CE-412F-BD0E-EB0F2D6A9665}" destId="{0343E87A-729D-4178-9310-25622934B5AE}" srcOrd="0" destOrd="0" presId="urn:microsoft.com/office/officeart/2005/8/layout/chevron1"/>
    <dgm:cxn modelId="{919BAA8B-A762-464B-A49E-73CE953645A9}" type="presOf" srcId="{6663EE88-61EC-4C95-9A07-5FED736946E7}" destId="{7BF8E99C-69F2-4CB4-A7FC-2645BB22C72D}" srcOrd="0" destOrd="0" presId="urn:microsoft.com/office/officeart/2005/8/layout/chevron1"/>
    <dgm:cxn modelId="{CDA9C290-40A7-4F3C-9953-9489D7904106}" srcId="{A03968A3-D609-408C-A94A-BFCC19994FDE}" destId="{FA139DF1-C9D3-48B7-9327-ADE69ABF75F8}" srcOrd="5" destOrd="0" parTransId="{1858F6CC-05BF-4B13-ADD1-20121A6F29D3}" sibTransId="{F361F8B8-40EA-4F51-B425-B82026E5C1E6}"/>
    <dgm:cxn modelId="{E10D14AB-A6B8-43BD-80AE-6AD853B3294E}" type="presOf" srcId="{FA139DF1-C9D3-48B7-9327-ADE69ABF75F8}" destId="{EE6A1149-630A-49F6-A90F-5EE743ACD2EB}" srcOrd="0" destOrd="0" presId="urn:microsoft.com/office/officeart/2005/8/layout/chevron1"/>
    <dgm:cxn modelId="{EACC0FB1-7EB9-43C5-AC9A-49313C68726E}" srcId="{A03968A3-D609-408C-A94A-BFCC19994FDE}" destId="{6663EE88-61EC-4C95-9A07-5FED736946E7}" srcOrd="0" destOrd="0" parTransId="{7EBCBD08-C041-447E-A1CC-C74EA90589D9}" sibTransId="{7369CDBA-9577-4003-B69C-B7FEA51B5EE2}"/>
    <dgm:cxn modelId="{0578DFB8-5F83-4B10-807E-C6CBA261B389}" type="presOf" srcId="{E36E8C68-9F32-4FC7-8811-5B965A1731E7}" destId="{CF08FA18-E3F9-4ACC-8A53-7437186FD8EE}" srcOrd="0" destOrd="0" presId="urn:microsoft.com/office/officeart/2005/8/layout/chevron1"/>
    <dgm:cxn modelId="{14A826FF-08CD-4F19-8302-C0FB4F5E8B8F}" srcId="{A03968A3-D609-408C-A94A-BFCC19994FDE}" destId="{E36E8C68-9F32-4FC7-8811-5B965A1731E7}" srcOrd="3" destOrd="0" parTransId="{4C00C496-73BD-42B9-8EBC-BB15D666DDEC}" sibTransId="{C6CF6144-6AA0-4067-A0C1-D175E1F72935}"/>
    <dgm:cxn modelId="{9899A5A5-F135-400B-94FA-A8CBD4AF0853}" type="presParOf" srcId="{27EC478C-AF9F-4BE9-9A47-BCAB7A11F7EE}" destId="{7BF8E99C-69F2-4CB4-A7FC-2645BB22C72D}" srcOrd="0" destOrd="0" presId="urn:microsoft.com/office/officeart/2005/8/layout/chevron1"/>
    <dgm:cxn modelId="{3D3433CC-A712-4537-AC98-DECB545A67E7}" type="presParOf" srcId="{27EC478C-AF9F-4BE9-9A47-BCAB7A11F7EE}" destId="{4D5C6BC2-D686-4D3E-BE8D-2D3493C4463B}" srcOrd="1" destOrd="0" presId="urn:microsoft.com/office/officeart/2005/8/layout/chevron1"/>
    <dgm:cxn modelId="{F633BB8A-62BE-4FCE-AE2F-2C7FEB7321C9}" type="presParOf" srcId="{27EC478C-AF9F-4BE9-9A47-BCAB7A11F7EE}" destId="{D2DC4D41-58BA-4D09-B45C-86E364088AB1}" srcOrd="2" destOrd="0" presId="urn:microsoft.com/office/officeart/2005/8/layout/chevron1"/>
    <dgm:cxn modelId="{50B2E2B0-D4BC-4066-9FFB-8D93F0E9674B}" type="presParOf" srcId="{27EC478C-AF9F-4BE9-9A47-BCAB7A11F7EE}" destId="{305E2FD6-E812-4705-B32C-BA2A17C8B46F}" srcOrd="3" destOrd="0" presId="urn:microsoft.com/office/officeart/2005/8/layout/chevron1"/>
    <dgm:cxn modelId="{5F023B4D-56FF-495F-9EF7-E729284E1E12}" type="presParOf" srcId="{27EC478C-AF9F-4BE9-9A47-BCAB7A11F7EE}" destId="{0343E87A-729D-4178-9310-25622934B5AE}" srcOrd="4" destOrd="0" presId="urn:microsoft.com/office/officeart/2005/8/layout/chevron1"/>
    <dgm:cxn modelId="{82C5FBCB-DA10-4C3F-B48B-0AD7B5CE7E66}" type="presParOf" srcId="{27EC478C-AF9F-4BE9-9A47-BCAB7A11F7EE}" destId="{71AE9E2B-1028-48C1-94A6-FEB86C63405E}" srcOrd="5" destOrd="0" presId="urn:microsoft.com/office/officeart/2005/8/layout/chevron1"/>
    <dgm:cxn modelId="{1DFAD1AB-4596-4659-A4BA-B12F321A8693}" type="presParOf" srcId="{27EC478C-AF9F-4BE9-9A47-BCAB7A11F7EE}" destId="{CF08FA18-E3F9-4ACC-8A53-7437186FD8EE}" srcOrd="6" destOrd="0" presId="urn:microsoft.com/office/officeart/2005/8/layout/chevron1"/>
    <dgm:cxn modelId="{FE943F8A-40D0-4807-9692-DAA969030573}" type="presParOf" srcId="{27EC478C-AF9F-4BE9-9A47-BCAB7A11F7EE}" destId="{CF6E9E1B-D137-4926-8DC5-BB14670749DA}" srcOrd="7" destOrd="0" presId="urn:microsoft.com/office/officeart/2005/8/layout/chevron1"/>
    <dgm:cxn modelId="{880D9236-7AE9-48E2-9E2E-B3A1DB76DCBB}" type="presParOf" srcId="{27EC478C-AF9F-4BE9-9A47-BCAB7A11F7EE}" destId="{B1106B4A-51F3-4560-A48F-F42870619C34}" srcOrd="8" destOrd="0" presId="urn:microsoft.com/office/officeart/2005/8/layout/chevron1"/>
    <dgm:cxn modelId="{B9C25370-DDA9-4BFA-AFB1-FD347C66C50B}" type="presParOf" srcId="{27EC478C-AF9F-4BE9-9A47-BCAB7A11F7EE}" destId="{2ED0E0E1-8679-4754-8113-3D9925CF7A08}" srcOrd="9" destOrd="0" presId="urn:microsoft.com/office/officeart/2005/8/layout/chevron1"/>
    <dgm:cxn modelId="{24E68280-4CCF-468B-8862-F2591D5108C0}" type="presParOf" srcId="{27EC478C-AF9F-4BE9-9A47-BCAB7A11F7EE}" destId="{EE6A1149-630A-49F6-A90F-5EE743ACD2EB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F8E99C-69F2-4CB4-A7FC-2645BB22C72D}">
      <dsp:nvSpPr>
        <dsp:cNvPr id="0" name=""/>
        <dsp:cNvSpPr/>
      </dsp:nvSpPr>
      <dsp:spPr>
        <a:xfrm>
          <a:off x="3186" y="209088"/>
          <a:ext cx="1185529" cy="47421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800" kern="1200" dirty="0">
              <a:solidFill>
                <a:schemeClr val="bg2"/>
              </a:solidFill>
            </a:rPr>
            <a:t>Définir les objectifs pédagogiques</a:t>
          </a:r>
        </a:p>
      </dsp:txBody>
      <dsp:txXfrm>
        <a:off x="240292" y="209088"/>
        <a:ext cx="711318" cy="474211"/>
      </dsp:txXfrm>
    </dsp:sp>
    <dsp:sp modelId="{D2DC4D41-58BA-4D09-B45C-86E364088AB1}">
      <dsp:nvSpPr>
        <dsp:cNvPr id="0" name=""/>
        <dsp:cNvSpPr/>
      </dsp:nvSpPr>
      <dsp:spPr>
        <a:xfrm>
          <a:off x="1070163" y="209088"/>
          <a:ext cx="1185529" cy="47421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800" kern="1200" dirty="0">
              <a:solidFill>
                <a:schemeClr val="bg2"/>
              </a:solidFill>
            </a:rPr>
            <a:t>Narrative design</a:t>
          </a:r>
        </a:p>
      </dsp:txBody>
      <dsp:txXfrm>
        <a:off x="1307269" y="209088"/>
        <a:ext cx="711318" cy="474211"/>
      </dsp:txXfrm>
    </dsp:sp>
    <dsp:sp modelId="{0343E87A-729D-4178-9310-25622934B5AE}">
      <dsp:nvSpPr>
        <dsp:cNvPr id="0" name=""/>
        <dsp:cNvSpPr/>
      </dsp:nvSpPr>
      <dsp:spPr>
        <a:xfrm>
          <a:off x="2137139" y="209088"/>
          <a:ext cx="1185529" cy="47421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800" kern="1200" dirty="0">
              <a:solidFill>
                <a:schemeClr val="bg2"/>
              </a:solidFill>
            </a:rPr>
            <a:t>Game design</a:t>
          </a:r>
        </a:p>
      </dsp:txBody>
      <dsp:txXfrm>
        <a:off x="2374245" y="209088"/>
        <a:ext cx="711318" cy="474211"/>
      </dsp:txXfrm>
    </dsp:sp>
    <dsp:sp modelId="{CF08FA18-E3F9-4ACC-8A53-7437186FD8EE}">
      <dsp:nvSpPr>
        <dsp:cNvPr id="0" name=""/>
        <dsp:cNvSpPr/>
      </dsp:nvSpPr>
      <dsp:spPr>
        <a:xfrm>
          <a:off x="3204115" y="209088"/>
          <a:ext cx="1185529" cy="47421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800" kern="1200">
              <a:solidFill>
                <a:schemeClr val="bg2"/>
              </a:solidFill>
            </a:rPr>
            <a:t>Play design</a:t>
          </a:r>
        </a:p>
      </dsp:txBody>
      <dsp:txXfrm>
        <a:off x="3441221" y="209088"/>
        <a:ext cx="711318" cy="474211"/>
      </dsp:txXfrm>
    </dsp:sp>
    <dsp:sp modelId="{B1106B4A-51F3-4560-A48F-F42870619C34}">
      <dsp:nvSpPr>
        <dsp:cNvPr id="0" name=""/>
        <dsp:cNvSpPr/>
      </dsp:nvSpPr>
      <dsp:spPr>
        <a:xfrm>
          <a:off x="4271091" y="209088"/>
          <a:ext cx="1185529" cy="47421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800" kern="1200" dirty="0">
              <a:solidFill>
                <a:schemeClr val="bg2"/>
              </a:solidFill>
            </a:rPr>
            <a:t>Art design</a:t>
          </a:r>
        </a:p>
      </dsp:txBody>
      <dsp:txXfrm>
        <a:off x="4508197" y="209088"/>
        <a:ext cx="711318" cy="474211"/>
      </dsp:txXfrm>
    </dsp:sp>
    <dsp:sp modelId="{EE6A1149-630A-49F6-A90F-5EE743ACD2EB}">
      <dsp:nvSpPr>
        <dsp:cNvPr id="0" name=""/>
        <dsp:cNvSpPr/>
      </dsp:nvSpPr>
      <dsp:spPr>
        <a:xfrm>
          <a:off x="5338067" y="209088"/>
          <a:ext cx="1185529" cy="47421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800" kern="1200" dirty="0">
              <a:solidFill>
                <a:schemeClr val="bg2"/>
              </a:solidFill>
            </a:rPr>
            <a:t>Validation et test</a:t>
          </a:r>
        </a:p>
      </dsp:txBody>
      <dsp:txXfrm>
        <a:off x="5575173" y="209088"/>
        <a:ext cx="711318" cy="474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8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3" name="Google Shape;51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1 Couverture + image 1">
  <p:cSld name="1.1 Couverture + image 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7"/>
          <p:cNvSpPr/>
          <p:nvPr/>
        </p:nvSpPr>
        <p:spPr>
          <a:xfrm>
            <a:off x="894841" y="5823799"/>
            <a:ext cx="6240951" cy="523075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7"/>
          <p:cNvSpPr>
            <a:spLocks noGrp="1"/>
          </p:cNvSpPr>
          <p:nvPr>
            <p:ph type="pic" idx="2"/>
          </p:nvPr>
        </p:nvSpPr>
        <p:spPr>
          <a:xfrm>
            <a:off x="7135792" y="266218"/>
            <a:ext cx="505620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8" name="Google Shape;18;p37"/>
          <p:cNvSpPr txBox="1">
            <a:spLocks noGrp="1"/>
          </p:cNvSpPr>
          <p:nvPr>
            <p:ph type="ctrTitle"/>
          </p:nvPr>
        </p:nvSpPr>
        <p:spPr>
          <a:xfrm>
            <a:off x="801934" y="1907093"/>
            <a:ext cx="5756008" cy="1256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sz="3000" b="1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7"/>
          <p:cNvSpPr txBox="1">
            <a:spLocks noGrp="1"/>
          </p:cNvSpPr>
          <p:nvPr>
            <p:ph type="subTitle" idx="1"/>
          </p:nvPr>
        </p:nvSpPr>
        <p:spPr>
          <a:xfrm>
            <a:off x="801934" y="3262028"/>
            <a:ext cx="5756008" cy="93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  <a:defRPr sz="2400" b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37"/>
          <p:cNvSpPr txBox="1">
            <a:spLocks noGrp="1"/>
          </p:cNvSpPr>
          <p:nvPr>
            <p:ph type="body" idx="3"/>
          </p:nvPr>
        </p:nvSpPr>
        <p:spPr>
          <a:xfrm>
            <a:off x="821184" y="5363703"/>
            <a:ext cx="4977328" cy="26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sz="1400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7"/>
          <p:cNvSpPr txBox="1">
            <a:spLocks noGrp="1"/>
          </p:cNvSpPr>
          <p:nvPr>
            <p:ph type="body" idx="4"/>
          </p:nvPr>
        </p:nvSpPr>
        <p:spPr>
          <a:xfrm>
            <a:off x="801934" y="5033459"/>
            <a:ext cx="4977328" cy="313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8BCBF"/>
              </a:buClr>
              <a:buSzPts val="1600"/>
              <a:buNone/>
              <a:defRPr sz="1600" b="1" i="0">
                <a:solidFill>
                  <a:srgbClr val="58BC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7"/>
          <p:cNvSpPr txBox="1">
            <a:spLocks noGrp="1"/>
          </p:cNvSpPr>
          <p:nvPr>
            <p:ph type="body" idx="5"/>
          </p:nvPr>
        </p:nvSpPr>
        <p:spPr>
          <a:xfrm>
            <a:off x="2066409" y="5906982"/>
            <a:ext cx="3583346" cy="362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7"/>
          <p:cNvSpPr txBox="1"/>
          <p:nvPr/>
        </p:nvSpPr>
        <p:spPr>
          <a:xfrm>
            <a:off x="1956153" y="5924969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/>
          </a:p>
        </p:txBody>
      </p:sp>
      <p:sp>
        <p:nvSpPr>
          <p:cNvPr id="24" name="Google Shape;24;p37"/>
          <p:cNvSpPr txBox="1">
            <a:spLocks noGrp="1"/>
          </p:cNvSpPr>
          <p:nvPr>
            <p:ph type="dt" idx="10"/>
          </p:nvPr>
        </p:nvSpPr>
        <p:spPr>
          <a:xfrm>
            <a:off x="894842" y="5906982"/>
            <a:ext cx="11715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5" name="Google Shape;25;p37" descr="Une image contenant texte, Graphique, graphisme, logo&#10;&#10;Description générée automatiqueme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8895" y="129232"/>
            <a:ext cx="2382601" cy="1381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3 Couverture sans image">
  <p:cSld name="1.3 Couverture sans imag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9"/>
          <p:cNvSpPr/>
          <p:nvPr/>
        </p:nvSpPr>
        <p:spPr>
          <a:xfrm>
            <a:off x="0" y="3860800"/>
            <a:ext cx="12192000" cy="2997199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9"/>
          <p:cNvSpPr txBox="1">
            <a:spLocks noGrp="1"/>
          </p:cNvSpPr>
          <p:nvPr>
            <p:ph type="ctrTitle"/>
          </p:nvPr>
        </p:nvSpPr>
        <p:spPr>
          <a:xfrm>
            <a:off x="1151319" y="1804628"/>
            <a:ext cx="9889362" cy="825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sz="3000" b="1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9"/>
          <p:cNvSpPr txBox="1">
            <a:spLocks noGrp="1"/>
          </p:cNvSpPr>
          <p:nvPr>
            <p:ph type="subTitle" idx="1"/>
          </p:nvPr>
        </p:nvSpPr>
        <p:spPr>
          <a:xfrm>
            <a:off x="1151319" y="2728041"/>
            <a:ext cx="9889362" cy="700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2" name="Google Shape;42;p39"/>
          <p:cNvSpPr txBox="1">
            <a:spLocks noGrp="1"/>
          </p:cNvSpPr>
          <p:nvPr>
            <p:ph type="body" idx="2"/>
          </p:nvPr>
        </p:nvSpPr>
        <p:spPr>
          <a:xfrm>
            <a:off x="3659188" y="5338216"/>
            <a:ext cx="4873624" cy="26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i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9"/>
          <p:cNvSpPr txBox="1">
            <a:spLocks noGrp="1"/>
          </p:cNvSpPr>
          <p:nvPr>
            <p:ph type="body" idx="3"/>
          </p:nvPr>
        </p:nvSpPr>
        <p:spPr>
          <a:xfrm>
            <a:off x="3659188" y="5024281"/>
            <a:ext cx="4873624" cy="313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9"/>
          <p:cNvSpPr txBox="1">
            <a:spLocks noGrp="1"/>
          </p:cNvSpPr>
          <p:nvPr>
            <p:ph type="body" idx="4"/>
          </p:nvPr>
        </p:nvSpPr>
        <p:spPr>
          <a:xfrm>
            <a:off x="6095999" y="5604434"/>
            <a:ext cx="1178239" cy="362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9"/>
          <p:cNvSpPr txBox="1"/>
          <p:nvPr/>
        </p:nvSpPr>
        <p:spPr>
          <a:xfrm>
            <a:off x="5977421" y="5612437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/>
          </a:p>
        </p:txBody>
      </p:sp>
      <p:sp>
        <p:nvSpPr>
          <p:cNvPr id="46" name="Google Shape;46;p39"/>
          <p:cNvSpPr txBox="1">
            <a:spLocks noGrp="1"/>
          </p:cNvSpPr>
          <p:nvPr>
            <p:ph type="dt" idx="10"/>
          </p:nvPr>
        </p:nvSpPr>
        <p:spPr>
          <a:xfrm>
            <a:off x="4881707" y="5602244"/>
            <a:ext cx="11782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9"/>
          <p:cNvSpPr/>
          <p:nvPr/>
        </p:nvSpPr>
        <p:spPr>
          <a:xfrm rot="5400000">
            <a:off x="5939030" y="3277757"/>
            <a:ext cx="313936" cy="1169947"/>
          </a:xfrm>
          <a:prstGeom prst="hexagon">
            <a:avLst>
              <a:gd name="adj" fmla="val 25000"/>
              <a:gd name="vf" fmla="val 115470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9"/>
          <p:cNvSpPr txBox="1"/>
          <p:nvPr/>
        </p:nvSpPr>
        <p:spPr>
          <a:xfrm>
            <a:off x="5706011" y="37580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.3 Timeline">
  <p:cSld name="6.3 Timeline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54"/>
          <p:cNvSpPr/>
          <p:nvPr/>
        </p:nvSpPr>
        <p:spPr>
          <a:xfrm>
            <a:off x="0" y="-3346"/>
            <a:ext cx="4417454" cy="6858000"/>
          </a:xfrm>
          <a:prstGeom prst="rect">
            <a:avLst/>
          </a:prstGeom>
          <a:gradFill>
            <a:gsLst>
              <a:gs pos="0">
                <a:srgbClr val="23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5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lang="fr-FR" sz="10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000" b="1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54"/>
          <p:cNvSpPr txBox="1"/>
          <p:nvPr/>
        </p:nvSpPr>
        <p:spPr>
          <a:xfrm>
            <a:off x="186267" y="6546015"/>
            <a:ext cx="290289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54"/>
          <p:cNvSpPr txBox="1">
            <a:spLocks noGrp="1"/>
          </p:cNvSpPr>
          <p:nvPr>
            <p:ph type="title"/>
          </p:nvPr>
        </p:nvSpPr>
        <p:spPr>
          <a:xfrm>
            <a:off x="410989" y="2775266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  <a:defRPr sz="2400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54"/>
          <p:cNvSpPr txBox="1">
            <a:spLocks noGrp="1"/>
          </p:cNvSpPr>
          <p:nvPr>
            <p:ph type="body" idx="1"/>
          </p:nvPr>
        </p:nvSpPr>
        <p:spPr>
          <a:xfrm>
            <a:off x="410989" y="3587544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3" name="Google Shape;243;p54"/>
          <p:cNvSpPr txBox="1">
            <a:spLocks noGrp="1"/>
          </p:cNvSpPr>
          <p:nvPr>
            <p:ph type="ftr" idx="11"/>
          </p:nvPr>
        </p:nvSpPr>
        <p:spPr>
          <a:xfrm>
            <a:off x="7537176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54"/>
          <p:cNvSpPr txBox="1">
            <a:spLocks noGrp="1"/>
          </p:cNvSpPr>
          <p:nvPr>
            <p:ph type="body" idx="2"/>
          </p:nvPr>
        </p:nvSpPr>
        <p:spPr>
          <a:xfrm>
            <a:off x="5060260" y="55682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1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5" name="Google Shape;245;p54"/>
          <p:cNvSpPr txBox="1">
            <a:spLocks noGrp="1"/>
          </p:cNvSpPr>
          <p:nvPr>
            <p:ph type="body" idx="3"/>
          </p:nvPr>
        </p:nvSpPr>
        <p:spPr>
          <a:xfrm>
            <a:off x="5060261" y="872734"/>
            <a:ext cx="6846256" cy="902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246" name="Google Shape;246;p54"/>
          <p:cNvCxnSpPr/>
          <p:nvPr/>
        </p:nvCxnSpPr>
        <p:spPr>
          <a:xfrm>
            <a:off x="4784501" y="714777"/>
            <a:ext cx="0" cy="6143223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47" name="Google Shape;247;p54"/>
          <p:cNvSpPr/>
          <p:nvPr/>
        </p:nvSpPr>
        <p:spPr>
          <a:xfrm>
            <a:off x="4714936" y="64521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54"/>
          <p:cNvSpPr/>
          <p:nvPr/>
        </p:nvSpPr>
        <p:spPr>
          <a:xfrm rot="5400000">
            <a:off x="921508" y="1707412"/>
            <a:ext cx="313936" cy="1169947"/>
          </a:xfrm>
          <a:prstGeom prst="hexagon">
            <a:avLst>
              <a:gd name="adj" fmla="val 25000"/>
              <a:gd name="vf" fmla="val 115470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54"/>
          <p:cNvSpPr txBox="1"/>
          <p:nvPr/>
        </p:nvSpPr>
        <p:spPr>
          <a:xfrm>
            <a:off x="688486" y="218772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3 Sommaire vide">
  <p:cSld name="2.3 Sommaire vide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63"/>
          <p:cNvSpPr/>
          <p:nvPr/>
        </p:nvSpPr>
        <p:spPr>
          <a:xfrm>
            <a:off x="1" y="0"/>
            <a:ext cx="3073077" cy="68580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63"/>
          <p:cNvSpPr txBox="1">
            <a:spLocks noGrp="1"/>
          </p:cNvSpPr>
          <p:nvPr>
            <p:ph type="ftr" idx="11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 b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1" name="Google Shape;331;p63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r>
              <a:rPr lang="fr-FR" sz="10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lang="fr-FR" sz="10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000" b="1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63"/>
          <p:cNvSpPr txBox="1"/>
          <p:nvPr/>
        </p:nvSpPr>
        <p:spPr>
          <a:xfrm>
            <a:off x="186267" y="6546015"/>
            <a:ext cx="28868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sz="1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63"/>
          <p:cNvSpPr/>
          <p:nvPr/>
        </p:nvSpPr>
        <p:spPr>
          <a:xfrm rot="5400000">
            <a:off x="3106834" y="136653"/>
            <a:ext cx="313936" cy="1169947"/>
          </a:xfrm>
          <a:prstGeom prst="hexagon">
            <a:avLst>
              <a:gd name="adj" fmla="val 25000"/>
              <a:gd name="vf" fmla="val 115470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63"/>
          <p:cNvSpPr txBox="1"/>
          <p:nvPr/>
        </p:nvSpPr>
        <p:spPr>
          <a:xfrm>
            <a:off x="2873811" y="6169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35" name="Google Shape;335;p63"/>
          <p:cNvSpPr txBox="1">
            <a:spLocks noGrp="1"/>
          </p:cNvSpPr>
          <p:nvPr>
            <p:ph type="title"/>
          </p:nvPr>
        </p:nvSpPr>
        <p:spPr>
          <a:xfrm>
            <a:off x="4197983" y="588140"/>
            <a:ext cx="7441676" cy="338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 Black"/>
              <a:buNone/>
              <a:defRPr sz="2400" cap="none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63"/>
          <p:cNvSpPr txBox="1">
            <a:spLocks noGrp="1"/>
          </p:cNvSpPr>
          <p:nvPr>
            <p:ph type="body" idx="1"/>
          </p:nvPr>
        </p:nvSpPr>
        <p:spPr>
          <a:xfrm>
            <a:off x="4197596" y="1017475"/>
            <a:ext cx="7441675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7" name="Google Shape;337;p63"/>
          <p:cNvSpPr txBox="1">
            <a:spLocks noGrp="1"/>
          </p:cNvSpPr>
          <p:nvPr>
            <p:ph type="body" idx="2"/>
          </p:nvPr>
        </p:nvSpPr>
        <p:spPr>
          <a:xfrm>
            <a:off x="4197597" y="1546460"/>
            <a:ext cx="7442062" cy="40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▫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▫"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.4 Timeline 2">
  <p:cSld name="6.4 Timeline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64"/>
          <p:cNvSpPr/>
          <p:nvPr/>
        </p:nvSpPr>
        <p:spPr>
          <a:xfrm>
            <a:off x="0" y="6489700"/>
            <a:ext cx="12192001" cy="3683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6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64"/>
          <p:cNvSpPr txBox="1"/>
          <p:nvPr/>
        </p:nvSpPr>
        <p:spPr>
          <a:xfrm>
            <a:off x="186268" y="6546015"/>
            <a:ext cx="27917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sz="1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64"/>
          <p:cNvSpPr txBox="1">
            <a:spLocks noGrp="1"/>
          </p:cNvSpPr>
          <p:nvPr>
            <p:ph type="title"/>
          </p:nvPr>
        </p:nvSpPr>
        <p:spPr>
          <a:xfrm>
            <a:off x="624469" y="1063542"/>
            <a:ext cx="11015578" cy="338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2400"/>
              <a:buFont typeface="Arial Black"/>
              <a:buNone/>
              <a:defRPr sz="24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64"/>
          <p:cNvSpPr txBox="1">
            <a:spLocks noGrp="1"/>
          </p:cNvSpPr>
          <p:nvPr>
            <p:ph type="body" idx="1"/>
          </p:nvPr>
        </p:nvSpPr>
        <p:spPr>
          <a:xfrm>
            <a:off x="624082" y="1497024"/>
            <a:ext cx="1101557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4" name="Google Shape;344;p64"/>
          <p:cNvSpPr txBox="1">
            <a:spLocks noGrp="1"/>
          </p:cNvSpPr>
          <p:nvPr>
            <p:ph type="ftr" idx="11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64"/>
          <p:cNvSpPr/>
          <p:nvPr/>
        </p:nvSpPr>
        <p:spPr>
          <a:xfrm rot="5400000">
            <a:off x="1093902" y="53264"/>
            <a:ext cx="313936" cy="1169947"/>
          </a:xfrm>
          <a:prstGeom prst="hexagon">
            <a:avLst>
              <a:gd name="adj" fmla="val 25000"/>
              <a:gd name="vf" fmla="val 115470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64"/>
          <p:cNvSpPr txBox="1"/>
          <p:nvPr/>
        </p:nvSpPr>
        <p:spPr>
          <a:xfrm>
            <a:off x="860886" y="5335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47" name="Google Shape;347;p64"/>
          <p:cNvCxnSpPr/>
          <p:nvPr/>
        </p:nvCxnSpPr>
        <p:spPr>
          <a:xfrm rot="10800000">
            <a:off x="2076476" y="3144934"/>
            <a:ext cx="7856799" cy="2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8" name="Google Shape;348;p64"/>
          <p:cNvSpPr/>
          <p:nvPr/>
        </p:nvSpPr>
        <p:spPr>
          <a:xfrm rot="5400000">
            <a:off x="1945709" y="3075368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64"/>
          <p:cNvSpPr txBox="1">
            <a:spLocks noGrp="1"/>
          </p:cNvSpPr>
          <p:nvPr>
            <p:ph type="body" idx="2"/>
          </p:nvPr>
        </p:nvSpPr>
        <p:spPr>
          <a:xfrm>
            <a:off x="1425455" y="3347895"/>
            <a:ext cx="1302039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 b="1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0" name="Google Shape;350;p64"/>
          <p:cNvSpPr txBox="1">
            <a:spLocks noGrp="1"/>
          </p:cNvSpPr>
          <p:nvPr>
            <p:ph type="body" idx="3"/>
          </p:nvPr>
        </p:nvSpPr>
        <p:spPr>
          <a:xfrm>
            <a:off x="1425456" y="3663809"/>
            <a:ext cx="1302038" cy="902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6" r:id="rId3"/>
    <p:sldLayoutId id="2147483675" r:id="rId4"/>
    <p:sldLayoutId id="2147483676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mailto:Marie.blackman@saintluc.uclouvain.be" TargetMode="Externa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8"/>
          <p:cNvSpPr txBox="1">
            <a:spLocks noGrp="1"/>
          </p:cNvSpPr>
          <p:nvPr>
            <p:ph type="title"/>
          </p:nvPr>
        </p:nvSpPr>
        <p:spPr>
          <a:xfrm>
            <a:off x="410989" y="57073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 Black"/>
              <a:buNone/>
            </a:pPr>
            <a:r>
              <a:rPr lang="fr-FR" sz="1600" dirty="0"/>
              <a:t>SOCIETE FRANCAISE DE PHARMACIE CLINIQUE</a:t>
            </a:r>
            <a:endParaRPr sz="1600" dirty="0"/>
          </a:p>
        </p:txBody>
      </p:sp>
      <p:sp>
        <p:nvSpPr>
          <p:cNvPr id="516" name="Google Shape;516;p18"/>
          <p:cNvSpPr txBox="1">
            <a:spLocks noGrp="1"/>
          </p:cNvSpPr>
          <p:nvPr>
            <p:ph type="body" idx="1"/>
          </p:nvPr>
        </p:nvSpPr>
        <p:spPr>
          <a:xfrm>
            <a:off x="410989" y="910487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fr-FR" dirty="0" err="1">
                <a:solidFill>
                  <a:schemeClr val="accent5"/>
                </a:solidFill>
              </a:rPr>
              <a:t>Antibiotips</a:t>
            </a:r>
            <a:r>
              <a:rPr lang="fr-FR" dirty="0">
                <a:solidFill>
                  <a:schemeClr val="accent5"/>
                </a:solidFill>
              </a:rPr>
              <a:t> </a:t>
            </a:r>
            <a:endParaRPr dirty="0">
              <a:solidFill>
                <a:schemeClr val="accent5"/>
              </a:solidFill>
            </a:endParaRPr>
          </a:p>
        </p:txBody>
      </p:sp>
      <p:sp>
        <p:nvSpPr>
          <p:cNvPr id="519" name="Google Shape;519;p18"/>
          <p:cNvSpPr txBox="1"/>
          <p:nvPr/>
        </p:nvSpPr>
        <p:spPr>
          <a:xfrm>
            <a:off x="5059539" y="568758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lang="fr-FR" sz="1800" b="1" cap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Méthode pédagogique retenue</a:t>
            </a:r>
            <a:endParaRPr dirty="0"/>
          </a:p>
        </p:txBody>
      </p:sp>
      <p:sp>
        <p:nvSpPr>
          <p:cNvPr id="520" name="Google Shape;520;p18"/>
          <p:cNvSpPr txBox="1"/>
          <p:nvPr/>
        </p:nvSpPr>
        <p:spPr>
          <a:xfrm>
            <a:off x="5059780" y="890435"/>
            <a:ext cx="6846256" cy="55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None/>
            </a:pPr>
            <a:r>
              <a:rPr lang="fr-FR" dirty="0">
                <a:solidFill>
                  <a:schemeClr val="dk2"/>
                </a:solidFill>
              </a:rPr>
              <a:t>Apprentissage expérientiel et collaboratif, intégrant des mécanismes de gamification à partir de situations cliniques.  </a:t>
            </a:r>
            <a:endParaRPr dirty="0"/>
          </a:p>
        </p:txBody>
      </p:sp>
      <p:sp>
        <p:nvSpPr>
          <p:cNvPr id="521" name="Google Shape;521;p18"/>
          <p:cNvSpPr txBox="1"/>
          <p:nvPr/>
        </p:nvSpPr>
        <p:spPr>
          <a:xfrm>
            <a:off x="5059538" y="1421484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2"/>
              </a:buClr>
              <a:buSzPts val="1800"/>
            </a:pPr>
            <a:r>
              <a:rPr lang="fr-FR" sz="1800" b="1" dirty="0">
                <a:solidFill>
                  <a:schemeClr val="lt2"/>
                </a:solidFill>
              </a:rPr>
              <a:t>Déroulé résumé de la solution </a:t>
            </a:r>
            <a:r>
              <a:rPr lang="fr-FR" sz="1800" b="1" dirty="0" err="1">
                <a:solidFill>
                  <a:schemeClr val="lt2"/>
                </a:solidFill>
              </a:rPr>
              <a:t>ludopédagogique</a:t>
            </a:r>
            <a:r>
              <a:rPr lang="fr-FR" sz="1800" b="1" dirty="0">
                <a:solidFill>
                  <a:schemeClr val="lt2"/>
                </a:solidFill>
              </a:rPr>
              <a:t> élaborée</a:t>
            </a:r>
            <a:endParaRPr sz="1800" b="1" dirty="0">
              <a:solidFill>
                <a:schemeClr val="lt2"/>
              </a:solidFill>
            </a:endParaRPr>
          </a:p>
        </p:txBody>
      </p:sp>
      <p:sp>
        <p:nvSpPr>
          <p:cNvPr id="522" name="Google Shape;522;p18"/>
          <p:cNvSpPr txBox="1"/>
          <p:nvPr/>
        </p:nvSpPr>
        <p:spPr>
          <a:xfrm>
            <a:off x="5059779" y="1682831"/>
            <a:ext cx="6846256" cy="1580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sz="20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Conception</a:t>
            </a:r>
            <a:r>
              <a:rPr lang="fr-FR" sz="18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selon le modèle de LOOP :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endParaRPr lang="fr-FR" sz="1200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endParaRPr lang="fr-FR" sz="1200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endParaRPr lang="fr-FR" sz="900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endParaRPr lang="fr-FR" sz="900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endParaRPr lang="fr-FR" sz="700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endParaRPr lang="fr-FR" sz="900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endParaRPr lang="fr-FR" sz="1300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endParaRPr lang="fr-FR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lang="fr-FR" sz="2000" dirty="0" err="1">
                <a:solidFill>
                  <a:schemeClr val="bg2"/>
                </a:solidFill>
              </a:rPr>
              <a:t>Antibiotips</a:t>
            </a:r>
            <a:r>
              <a:rPr lang="fr-FR" sz="2000" dirty="0">
                <a:solidFill>
                  <a:schemeClr val="bg2"/>
                </a:solidFill>
              </a:rPr>
              <a:t> est un escape </a:t>
            </a:r>
            <a:r>
              <a:rPr lang="fr-FR" sz="2000" dirty="0" err="1">
                <a:solidFill>
                  <a:schemeClr val="bg2"/>
                </a:solidFill>
              </a:rPr>
              <a:t>game</a:t>
            </a:r>
            <a:r>
              <a:rPr lang="fr-FR" sz="2000" dirty="0">
                <a:solidFill>
                  <a:schemeClr val="bg2"/>
                </a:solidFill>
              </a:rPr>
              <a:t> pédagogique sous forme de cartes plongeant les participants dans 2 cas cliniques immersifs avec progression structurée sous forme d’énigmes. </a:t>
            </a:r>
            <a:endParaRPr sz="2000" dirty="0">
              <a:solidFill>
                <a:schemeClr val="bg2"/>
              </a:solidFill>
            </a:endParaRPr>
          </a:p>
        </p:txBody>
      </p:sp>
      <p:sp>
        <p:nvSpPr>
          <p:cNvPr id="523" name="Google Shape;523;p18"/>
          <p:cNvSpPr txBox="1"/>
          <p:nvPr/>
        </p:nvSpPr>
        <p:spPr>
          <a:xfrm>
            <a:off x="5059537" y="316630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lang="fr-FR" sz="1800" b="1" cap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Données pratiques</a:t>
            </a:r>
            <a:endParaRPr dirty="0"/>
          </a:p>
        </p:txBody>
      </p:sp>
      <p:sp>
        <p:nvSpPr>
          <p:cNvPr id="524" name="Google Shape;524;p18"/>
          <p:cNvSpPr txBox="1"/>
          <p:nvPr/>
        </p:nvSpPr>
        <p:spPr>
          <a:xfrm>
            <a:off x="5059535" y="3429000"/>
            <a:ext cx="6846256" cy="73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lvl="0">
              <a:lnSpc>
                <a:spcPct val="120000"/>
              </a:lnSpc>
              <a:buClr>
                <a:schemeClr val="lt2"/>
              </a:buClr>
              <a:buSzPts val="1600"/>
            </a:pPr>
            <a:r>
              <a:rPr lang="en-US" sz="5600" dirty="0">
                <a:solidFill>
                  <a:schemeClr val="bg2"/>
                </a:solidFill>
              </a:rPr>
              <a:t>Le jeu se </a:t>
            </a:r>
            <a:r>
              <a:rPr lang="en-US" sz="5600" dirty="0" err="1">
                <a:solidFill>
                  <a:schemeClr val="bg2"/>
                </a:solidFill>
              </a:rPr>
              <a:t>déroule</a:t>
            </a:r>
            <a:r>
              <a:rPr lang="en-US" sz="5600" dirty="0">
                <a:solidFill>
                  <a:schemeClr val="bg2"/>
                </a:solidFill>
              </a:rPr>
              <a:t> sur </a:t>
            </a:r>
            <a:r>
              <a:rPr lang="en-US" sz="5600" dirty="0" err="1">
                <a:solidFill>
                  <a:schemeClr val="bg2"/>
                </a:solidFill>
              </a:rPr>
              <a:t>une</a:t>
            </a:r>
            <a:r>
              <a:rPr lang="en-US" sz="5600" dirty="0">
                <a:solidFill>
                  <a:schemeClr val="bg2"/>
                </a:solidFill>
              </a:rPr>
              <a:t> durée de 40 minutes, </a:t>
            </a:r>
            <a:r>
              <a:rPr lang="en-US" sz="5600" dirty="0" err="1">
                <a:solidFill>
                  <a:schemeClr val="bg2"/>
                </a:solidFill>
              </a:rPr>
              <a:t>suivi</a:t>
            </a:r>
            <a:r>
              <a:rPr lang="en-US" sz="5600" dirty="0">
                <a:solidFill>
                  <a:schemeClr val="bg2"/>
                </a:solidFill>
              </a:rPr>
              <a:t> de 20 minutes debriefing sous </a:t>
            </a:r>
            <a:r>
              <a:rPr lang="en-US" sz="5600" dirty="0" err="1">
                <a:solidFill>
                  <a:schemeClr val="bg2"/>
                </a:solidFill>
              </a:rPr>
              <a:t>forme</a:t>
            </a:r>
            <a:r>
              <a:rPr lang="en-US" sz="5600" dirty="0">
                <a:solidFill>
                  <a:schemeClr val="bg2"/>
                </a:solidFill>
              </a:rPr>
              <a:t> de </a:t>
            </a:r>
            <a:r>
              <a:rPr lang="en-US" sz="5600" dirty="0" err="1">
                <a:solidFill>
                  <a:schemeClr val="bg2"/>
                </a:solidFill>
              </a:rPr>
              <a:t>powerpoint</a:t>
            </a:r>
            <a:r>
              <a:rPr lang="en-US" sz="5600" dirty="0">
                <a:solidFill>
                  <a:schemeClr val="bg2"/>
                </a:solidFill>
              </a:rPr>
              <a:t>. Le materiel </a:t>
            </a:r>
            <a:r>
              <a:rPr lang="en-US" sz="5600" dirty="0" err="1">
                <a:solidFill>
                  <a:schemeClr val="bg2"/>
                </a:solidFill>
              </a:rPr>
              <a:t>nécessaire</a:t>
            </a:r>
            <a:r>
              <a:rPr lang="en-US" sz="5600" dirty="0">
                <a:solidFill>
                  <a:schemeClr val="bg2"/>
                </a:solidFill>
              </a:rPr>
              <a:t> </a:t>
            </a:r>
            <a:r>
              <a:rPr lang="en-US" sz="5600" dirty="0" err="1">
                <a:solidFill>
                  <a:schemeClr val="bg2"/>
                </a:solidFill>
              </a:rPr>
              <a:t>comprend</a:t>
            </a:r>
            <a:r>
              <a:rPr lang="en-US" sz="5600" dirty="0">
                <a:solidFill>
                  <a:schemeClr val="bg2"/>
                </a:solidFill>
              </a:rPr>
              <a:t> le jeu de </a:t>
            </a:r>
            <a:r>
              <a:rPr lang="en-US" sz="5600" dirty="0" err="1">
                <a:solidFill>
                  <a:schemeClr val="bg2"/>
                </a:solidFill>
              </a:rPr>
              <a:t>cartes</a:t>
            </a:r>
            <a:r>
              <a:rPr lang="en-US" sz="5600" dirty="0">
                <a:solidFill>
                  <a:schemeClr val="bg2"/>
                </a:solidFill>
              </a:rPr>
              <a:t> et un </a:t>
            </a:r>
            <a:r>
              <a:rPr lang="en-US" sz="5600" dirty="0" err="1">
                <a:solidFill>
                  <a:schemeClr val="bg2"/>
                </a:solidFill>
              </a:rPr>
              <a:t>téléphone</a:t>
            </a:r>
            <a:r>
              <a:rPr lang="en-US" sz="5600" dirty="0">
                <a:solidFill>
                  <a:schemeClr val="bg2"/>
                </a:solidFill>
              </a:rPr>
              <a:t> mobile </a:t>
            </a:r>
            <a:r>
              <a:rPr lang="en-US" sz="5600" dirty="0" err="1">
                <a:solidFill>
                  <a:schemeClr val="bg2"/>
                </a:solidFill>
              </a:rPr>
              <a:t>permettant</a:t>
            </a:r>
            <a:r>
              <a:rPr lang="en-US" sz="5600" dirty="0">
                <a:solidFill>
                  <a:schemeClr val="bg2"/>
                </a:solidFill>
              </a:rPr>
              <a:t> </a:t>
            </a:r>
            <a:r>
              <a:rPr lang="en-US" sz="5600" dirty="0" err="1">
                <a:solidFill>
                  <a:schemeClr val="bg2"/>
                </a:solidFill>
              </a:rPr>
              <a:t>l’utilisation</a:t>
            </a:r>
            <a:r>
              <a:rPr lang="en-US" sz="5600" dirty="0">
                <a:solidFill>
                  <a:schemeClr val="bg2"/>
                </a:solidFill>
              </a:rPr>
              <a:t> de </a:t>
            </a:r>
            <a:r>
              <a:rPr lang="en-US" sz="5600" dirty="0" err="1">
                <a:solidFill>
                  <a:schemeClr val="bg2"/>
                </a:solidFill>
              </a:rPr>
              <a:t>l’application</a:t>
            </a:r>
            <a:r>
              <a:rPr lang="en-US" sz="5600" dirty="0">
                <a:solidFill>
                  <a:schemeClr val="bg2"/>
                </a:solidFill>
              </a:rPr>
              <a:t>. </a:t>
            </a:r>
            <a:br>
              <a:rPr lang="en-US" dirty="0"/>
            </a:br>
            <a:endParaRPr sz="1200" dirty="0"/>
          </a:p>
        </p:txBody>
      </p:sp>
      <p:sp>
        <p:nvSpPr>
          <p:cNvPr id="525" name="Google Shape;525;p18"/>
          <p:cNvSpPr/>
          <p:nvPr/>
        </p:nvSpPr>
        <p:spPr>
          <a:xfrm>
            <a:off x="4714936" y="1522476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8"/>
          <p:cNvSpPr/>
          <p:nvPr/>
        </p:nvSpPr>
        <p:spPr>
          <a:xfrm>
            <a:off x="4714936" y="326350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516;p18"/>
          <p:cNvSpPr txBox="1">
            <a:spLocks/>
          </p:cNvSpPr>
          <p:nvPr/>
        </p:nvSpPr>
        <p:spPr>
          <a:xfrm>
            <a:off x="410989" y="1170852"/>
            <a:ext cx="3777952" cy="924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sz="1600" dirty="0"/>
              <a:t>Marie </a:t>
            </a:r>
            <a:r>
              <a:rPr lang="fr-FR" sz="1600" dirty="0" err="1"/>
              <a:t>Blackman</a:t>
            </a:r>
            <a:r>
              <a:rPr lang="fr-FR" sz="1600" dirty="0"/>
              <a:t> et Caroline Briquet Cliniques universitaires Saint-Luc</a:t>
            </a:r>
          </a:p>
        </p:txBody>
      </p:sp>
      <p:sp>
        <p:nvSpPr>
          <p:cNvPr id="5" name="Rectangle 4"/>
          <p:cNvSpPr/>
          <p:nvPr/>
        </p:nvSpPr>
        <p:spPr>
          <a:xfrm>
            <a:off x="410749" y="1617631"/>
            <a:ext cx="3074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Référent : Marie </a:t>
            </a:r>
            <a:r>
              <a:rPr lang="fr-FR" kern="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Blackman</a:t>
            </a:r>
            <a:endParaRPr lang="fr-FR" kern="1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fr-FR" kern="100" dirty="0">
                <a:solidFill>
                  <a:schemeClr val="tx1"/>
                </a:solidFill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marie.blackman@saintluc.uclouvain.be</a:t>
            </a:r>
            <a:r>
              <a:rPr lang="fr-FR" kern="1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0749" y="2186029"/>
            <a:ext cx="136166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2024-2025</a:t>
            </a:r>
            <a:endParaRPr lang="fr-FR" sz="900" dirty="0"/>
          </a:p>
        </p:txBody>
      </p:sp>
      <p:sp>
        <p:nvSpPr>
          <p:cNvPr id="21" name="Google Shape;517;p18"/>
          <p:cNvSpPr txBox="1">
            <a:spLocks/>
          </p:cNvSpPr>
          <p:nvPr/>
        </p:nvSpPr>
        <p:spPr>
          <a:xfrm>
            <a:off x="410990" y="263361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dirty="0">
                <a:solidFill>
                  <a:schemeClr val="accent2"/>
                </a:solidFill>
              </a:rPr>
              <a:t>Problématique – Thème principal</a:t>
            </a:r>
          </a:p>
        </p:txBody>
      </p:sp>
      <p:sp>
        <p:nvSpPr>
          <p:cNvPr id="22" name="Google Shape;518;p18"/>
          <p:cNvSpPr txBox="1">
            <a:spLocks/>
          </p:cNvSpPr>
          <p:nvPr/>
        </p:nvSpPr>
        <p:spPr>
          <a:xfrm>
            <a:off x="410989" y="2899174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accent3"/>
                </a:solidFill>
              </a:rPr>
              <a:t>Le personnel infirmier est conscient qu’il a un rôle à jouer dans la gestion raisonnée dans antibiotiques mais manques de formation.  </a:t>
            </a:r>
          </a:p>
        </p:txBody>
      </p:sp>
      <p:sp>
        <p:nvSpPr>
          <p:cNvPr id="23" name="Google Shape;517;p18"/>
          <p:cNvSpPr txBox="1">
            <a:spLocks/>
          </p:cNvSpPr>
          <p:nvPr/>
        </p:nvSpPr>
        <p:spPr>
          <a:xfrm>
            <a:off x="410989" y="3857688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dirty="0">
                <a:solidFill>
                  <a:schemeClr val="accent2"/>
                </a:solidFill>
              </a:rPr>
              <a:t>Objectifs pédagogiques</a:t>
            </a:r>
          </a:p>
        </p:txBody>
      </p:sp>
      <p:sp>
        <p:nvSpPr>
          <p:cNvPr id="24" name="Google Shape;518;p18"/>
          <p:cNvSpPr txBox="1">
            <a:spLocks/>
          </p:cNvSpPr>
          <p:nvPr/>
        </p:nvSpPr>
        <p:spPr>
          <a:xfrm>
            <a:off x="410989" y="4155675"/>
            <a:ext cx="3777952" cy="134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accent3"/>
                </a:solidFill>
              </a:rPr>
              <a:t>Reconnaître l’infection, réévaluer régulièrement selon le Day 3 bundle, identifier les critères pour le relais IV→PO et travailler en équipe.</a:t>
            </a:r>
          </a:p>
        </p:txBody>
      </p:sp>
      <p:sp>
        <p:nvSpPr>
          <p:cNvPr id="25" name="Google Shape;523;p18"/>
          <p:cNvSpPr txBox="1"/>
          <p:nvPr/>
        </p:nvSpPr>
        <p:spPr>
          <a:xfrm>
            <a:off x="5059535" y="424111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2"/>
              </a:buClr>
              <a:buSzPts val="1800"/>
            </a:pPr>
            <a:r>
              <a:rPr lang="fr-FR" sz="1800" b="1" dirty="0">
                <a:solidFill>
                  <a:schemeClr val="lt2"/>
                </a:solidFill>
              </a:rPr>
              <a:t>Modalités d’évaluation ou de feedback</a:t>
            </a:r>
            <a:endParaRPr sz="1800" b="1" dirty="0">
              <a:solidFill>
                <a:schemeClr val="lt2"/>
              </a:solidFill>
            </a:endParaRPr>
          </a:p>
        </p:txBody>
      </p:sp>
      <p:sp>
        <p:nvSpPr>
          <p:cNvPr id="27" name="Google Shape;527;p18"/>
          <p:cNvSpPr/>
          <p:nvPr/>
        </p:nvSpPr>
        <p:spPr>
          <a:xfrm>
            <a:off x="4714936" y="443507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59535" y="5382731"/>
            <a:ext cx="2531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b="1" dirty="0">
                <a:solidFill>
                  <a:schemeClr val="lt2"/>
                </a:solidFill>
              </a:rPr>
              <a:t>Retours d’expérience</a:t>
            </a:r>
          </a:p>
        </p:txBody>
      </p:sp>
      <p:sp>
        <p:nvSpPr>
          <p:cNvPr id="29" name="Google Shape;527;p18"/>
          <p:cNvSpPr/>
          <p:nvPr/>
        </p:nvSpPr>
        <p:spPr>
          <a:xfrm>
            <a:off x="4705411" y="559712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301107" y="6550223"/>
            <a:ext cx="60436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100" dirty="0">
                <a:latin typeface="Times New Roman" panose="02020603050405020304" pitchFamily="18" charset="0"/>
                <a:ea typeface="Calibri" panose="020F0502020204030204" pitchFamily="34" charset="0"/>
              </a:rPr>
              <a:t>Contenu scientifique et sources : 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OMS, 2019 </a:t>
            </a:r>
            <a:r>
              <a:rPr lang="fr-F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Legrix-Pagés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2021 Min, 2023 </a:t>
            </a:r>
            <a:r>
              <a:rPr lang="fr-F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Davey</a:t>
            </a:r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</a:t>
            </a:r>
          </a:p>
        </p:txBody>
      </p:sp>
      <p:sp>
        <p:nvSpPr>
          <p:cNvPr id="33" name="Google Shape;524;p18"/>
          <p:cNvSpPr txBox="1"/>
          <p:nvPr/>
        </p:nvSpPr>
        <p:spPr>
          <a:xfrm>
            <a:off x="5059535" y="4550815"/>
            <a:ext cx="6846256" cy="832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dk2"/>
                </a:solidFill>
              </a:rPr>
              <a:t>Evaluation de l’impact de la formation via les 3 premiers niveaux du modèle de </a:t>
            </a:r>
            <a:r>
              <a:rPr lang="fr-FR" dirty="0" err="1">
                <a:solidFill>
                  <a:schemeClr val="dk2"/>
                </a:solidFill>
              </a:rPr>
              <a:t>Kirkpatrick</a:t>
            </a:r>
            <a:r>
              <a:rPr lang="fr-FR" dirty="0">
                <a:solidFill>
                  <a:schemeClr val="dk2"/>
                </a:solidFill>
              </a:rPr>
              <a:t> composé d’une enquête de satisfaction et d’un questionnaire avant/après. </a:t>
            </a:r>
          </a:p>
          <a:p>
            <a:pPr marL="285750" marR="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dk2"/>
                </a:solidFill>
              </a:rPr>
              <a:t>Feedback immédiat </a:t>
            </a:r>
            <a:endParaRPr dirty="0"/>
          </a:p>
        </p:txBody>
      </p:sp>
      <p:sp>
        <p:nvSpPr>
          <p:cNvPr id="34" name="Google Shape;524;p18"/>
          <p:cNvSpPr txBox="1"/>
          <p:nvPr/>
        </p:nvSpPr>
        <p:spPr>
          <a:xfrm>
            <a:off x="5059535" y="5693372"/>
            <a:ext cx="7018165" cy="857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2"/>
              </a:buClr>
              <a:buSzPts val="1600"/>
            </a:pPr>
            <a:r>
              <a:rPr lang="fr-FR" dirty="0">
                <a:solidFill>
                  <a:schemeClr val="bg2"/>
                </a:solidFill>
              </a:rPr>
              <a:t>✔ 100 % de satisfaction – 72 % préfèrent un format jeu + théorie</a:t>
            </a:r>
            <a:br>
              <a:rPr lang="fr-FR" dirty="0">
                <a:solidFill>
                  <a:schemeClr val="bg2"/>
                </a:solidFill>
              </a:rPr>
            </a:br>
            <a:r>
              <a:rPr lang="fr-FR" dirty="0">
                <a:solidFill>
                  <a:schemeClr val="bg2"/>
                </a:solidFill>
              </a:rPr>
              <a:t>✔ Amélioration significative des connaissances (avant /après) : 58% →75% (p&lt;0,001)</a:t>
            </a:r>
            <a:br>
              <a:rPr lang="fr-FR" dirty="0">
                <a:solidFill>
                  <a:schemeClr val="bg2"/>
                </a:solidFill>
              </a:rPr>
            </a:br>
            <a:r>
              <a:rPr lang="fr-FR" dirty="0">
                <a:solidFill>
                  <a:schemeClr val="bg2"/>
                </a:solidFill>
              </a:rPr>
              <a:t>✔ Un impact réel, mais des freins à l’application sur le terrain (manque de temps, passage difficile de la théorie à la pratique, …)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35" name="Google Shape;518;p18"/>
          <p:cNvSpPr txBox="1">
            <a:spLocks/>
          </p:cNvSpPr>
          <p:nvPr/>
        </p:nvSpPr>
        <p:spPr>
          <a:xfrm>
            <a:off x="370245" y="6055657"/>
            <a:ext cx="3237086" cy="54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ym typeface="Wingdings" panose="05000000000000000000" pitchFamily="2" charset="2"/>
              </a:rPr>
              <a:t>QR code vers la vidéo</a:t>
            </a:r>
            <a:br>
              <a:rPr lang="fr-FR" dirty="0">
                <a:sym typeface="Wingdings" panose="05000000000000000000" pitchFamily="2" charset="2"/>
              </a:rPr>
            </a:br>
            <a:r>
              <a:rPr lang="fr-FR" dirty="0">
                <a:sym typeface="Wingdings" panose="05000000000000000000" pitchFamily="2" charset="2"/>
              </a:rPr>
              <a:t>de démonstration  </a:t>
            </a:r>
            <a:r>
              <a:rPr lang="fr-FR" dirty="0"/>
              <a:t> </a:t>
            </a:r>
          </a:p>
          <a:p>
            <a:pPr marL="0" indent="0">
              <a:spcBef>
                <a:spcPts val="0"/>
              </a:spcBef>
              <a:buSzPct val="100000"/>
            </a:pPr>
            <a:endParaRPr lang="fr-FR" dirty="0"/>
          </a:p>
        </p:txBody>
      </p:sp>
      <p:sp>
        <p:nvSpPr>
          <p:cNvPr id="36" name="Google Shape;517;p18"/>
          <p:cNvSpPr txBox="1">
            <a:spLocks/>
          </p:cNvSpPr>
          <p:nvPr/>
        </p:nvSpPr>
        <p:spPr>
          <a:xfrm>
            <a:off x="8192915" y="15800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dirty="0">
                <a:solidFill>
                  <a:schemeClr val="accent2"/>
                </a:solidFill>
              </a:rPr>
              <a:t>Play Zone – Congrès Nantes 2026</a:t>
            </a:r>
          </a:p>
        </p:txBody>
      </p:sp>
      <p:sp>
        <p:nvSpPr>
          <p:cNvPr id="37" name="Google Shape;517;p18"/>
          <p:cNvSpPr txBox="1">
            <a:spLocks/>
          </p:cNvSpPr>
          <p:nvPr/>
        </p:nvSpPr>
        <p:spPr>
          <a:xfrm>
            <a:off x="410989" y="5051473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fr-FR" dirty="0">
                <a:solidFill>
                  <a:schemeClr val="accent2"/>
                </a:solidFill>
              </a:rPr>
              <a:t>Population cible</a:t>
            </a:r>
          </a:p>
        </p:txBody>
      </p:sp>
      <p:sp>
        <p:nvSpPr>
          <p:cNvPr id="38" name="Google Shape;518;p18"/>
          <p:cNvSpPr txBox="1">
            <a:spLocks/>
          </p:cNvSpPr>
          <p:nvPr/>
        </p:nvSpPr>
        <p:spPr>
          <a:xfrm>
            <a:off x="390617" y="5372111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Bef>
                <a:spcPts val="0"/>
              </a:spcBef>
              <a:buSzPct val="100000"/>
            </a:pPr>
            <a:r>
              <a:rPr lang="fr-FR" dirty="0">
                <a:solidFill>
                  <a:schemeClr val="accent3"/>
                </a:solidFill>
              </a:rPr>
              <a:t>Le personnel infirmier.   </a:t>
            </a:r>
          </a:p>
          <a:p>
            <a:pPr marL="0" indent="0">
              <a:spcBef>
                <a:spcPts val="0"/>
              </a:spcBef>
              <a:buSzPct val="100000"/>
            </a:pPr>
            <a:endParaRPr lang="fr-FR" dirty="0"/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ADAC91BB-82D9-473D-9559-88BF9A59D9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8640910"/>
              </p:ext>
            </p:extLst>
          </p:nvPr>
        </p:nvGraphicFramePr>
        <p:xfrm>
          <a:off x="5059536" y="1756879"/>
          <a:ext cx="6526784" cy="89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" name="Image 3" descr="Une image contenant motif, conception, pixel&#10;&#10;Le contenu généré par l’IA peut être incorrect.">
            <a:extLst>
              <a:ext uri="{FF2B5EF4-FFF2-40B4-BE49-F238E27FC236}">
                <a16:creationId xmlns:a16="http://schemas.microsoft.com/office/drawing/2014/main" id="{A3BE0174-A978-B172-9322-BCDA97DBCC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92815" y="5563212"/>
            <a:ext cx="1153113" cy="11225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emplate SFPC (Pantone)">
      <a:dk1>
        <a:srgbClr val="1D1D1B"/>
      </a:dk1>
      <a:lt1>
        <a:srgbClr val="FFFFFF"/>
      </a:lt1>
      <a:dk2>
        <a:srgbClr val="3F7FCA"/>
      </a:dk2>
      <a:lt2>
        <a:srgbClr val="4CC4DD"/>
      </a:lt2>
      <a:accent1>
        <a:srgbClr val="63B0BD"/>
      </a:accent1>
      <a:accent2>
        <a:srgbClr val="78D849"/>
      </a:accent2>
      <a:accent3>
        <a:srgbClr val="E51B78"/>
      </a:accent3>
      <a:accent4>
        <a:srgbClr val="74777B"/>
      </a:accent4>
      <a:accent5>
        <a:srgbClr val="FD9F1A"/>
      </a:accent5>
      <a:accent6>
        <a:srgbClr val="F6EB61"/>
      </a:accent6>
      <a:hlink>
        <a:srgbClr val="63B0BD"/>
      </a:hlink>
      <a:folHlink>
        <a:srgbClr val="A259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1966</TotalTime>
  <Words>333</Words>
  <Application>Microsoft Office PowerPoint</Application>
  <PresentationFormat>Grand écran</PresentationFormat>
  <Paragraphs>41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Times New Roman</vt:lpstr>
      <vt:lpstr>Calibri</vt:lpstr>
      <vt:lpstr>Noto Sans Symbols</vt:lpstr>
      <vt:lpstr>Roboto</vt:lpstr>
      <vt:lpstr>Arial Black</vt:lpstr>
      <vt:lpstr>Wingdings</vt:lpstr>
      <vt:lpstr>Thème Office</vt:lpstr>
      <vt:lpstr>SOCIETE FRANCAISE DE PHARMACIE CLINIQUE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SOCIETE FRANCAISE DE PHARMACIE CLINIQUE</dc:title>
  <dc:creator>Quentin DAMIENS</dc:creator>
  <cp:lastModifiedBy>BRIQUET Caroline</cp:lastModifiedBy>
  <cp:revision>23</cp:revision>
  <cp:lastPrinted>2026-03-06T14:26:35Z</cp:lastPrinted>
  <dcterms:created xsi:type="dcterms:W3CDTF">2022-03-09T14:46:59Z</dcterms:created>
  <dcterms:modified xsi:type="dcterms:W3CDTF">2026-03-06T14:56:06Z</dcterms:modified>
</cp:coreProperties>
</file>