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58" r:id="rId4"/>
    <p:sldId id="259" r:id="rId5"/>
    <p:sldId id="289" r:id="rId6"/>
    <p:sldId id="291" r:id="rId7"/>
    <p:sldId id="293" r:id="rId8"/>
    <p:sldId id="292" r:id="rId9"/>
    <p:sldId id="260" r:id="rId10"/>
    <p:sldId id="284" r:id="rId11"/>
    <p:sldId id="285" r:id="rId12"/>
    <p:sldId id="261" r:id="rId13"/>
    <p:sldId id="288" r:id="rId14"/>
    <p:sldId id="286" r:id="rId15"/>
    <p:sldId id="287" r:id="rId16"/>
    <p:sldId id="262" r:id="rId17"/>
    <p:sldId id="263" r:id="rId18"/>
    <p:sldId id="306" r:id="rId19"/>
    <p:sldId id="308" r:id="rId20"/>
    <p:sldId id="307" r:id="rId21"/>
    <p:sldId id="311" r:id="rId22"/>
    <p:sldId id="264" r:id="rId23"/>
    <p:sldId id="265" r:id="rId24"/>
    <p:sldId id="309" r:id="rId25"/>
    <p:sldId id="312" r:id="rId26"/>
    <p:sldId id="267" r:id="rId27"/>
    <p:sldId id="268" r:id="rId28"/>
    <p:sldId id="310" r:id="rId29"/>
    <p:sldId id="269" r:id="rId30"/>
    <p:sldId id="313" r:id="rId31"/>
    <p:sldId id="270" r:id="rId32"/>
    <p:sldId id="271" r:id="rId33"/>
    <p:sldId id="272" r:id="rId34"/>
    <p:sldId id="273" r:id="rId35"/>
    <p:sldId id="274" r:id="rId36"/>
    <p:sldId id="314" r:id="rId37"/>
    <p:sldId id="275" r:id="rId38"/>
    <p:sldId id="276" r:id="rId39"/>
    <p:sldId id="277" r:id="rId40"/>
    <p:sldId id="278" r:id="rId41"/>
    <p:sldId id="315" r:id="rId42"/>
    <p:sldId id="280" r:id="rId43"/>
    <p:sldId id="294" r:id="rId44"/>
    <p:sldId id="295" r:id="rId45"/>
    <p:sldId id="279" r:id="rId46"/>
    <p:sldId id="296" r:id="rId47"/>
    <p:sldId id="316" r:id="rId48"/>
    <p:sldId id="317" r:id="rId49"/>
    <p:sldId id="297" r:id="rId50"/>
    <p:sldId id="298" r:id="rId51"/>
    <p:sldId id="318" r:id="rId52"/>
    <p:sldId id="299" r:id="rId53"/>
    <p:sldId id="300" r:id="rId54"/>
    <p:sldId id="281" r:id="rId55"/>
    <p:sldId id="319" r:id="rId56"/>
    <p:sldId id="282" r:id="rId57"/>
    <p:sldId id="283" r:id="rId5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émy" initials="R" lastIdx="1" clrIdx="0">
    <p:extLst>
      <p:ext uri="{19B8F6BF-5375-455C-9EA6-DF929625EA0E}">
        <p15:presenceInfo xmlns:p15="http://schemas.microsoft.com/office/powerpoint/2012/main" userId="Rém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FB95DC-95D2-4D89-BDEF-07CC04CA9AEA}" type="doc">
      <dgm:prSet loTypeId="urn:microsoft.com/office/officeart/2005/8/layout/venn1" loCatId="relationship" qsTypeId="urn:microsoft.com/office/officeart/2005/8/quickstyle/simple1" qsCatId="simple" csTypeId="urn:microsoft.com/office/officeart/2005/8/colors/colorful4" csCatId="colorful" phldr="1"/>
      <dgm:spPr/>
    </dgm:pt>
    <dgm:pt modelId="{6AA0437A-3EE4-423B-8076-D841DA5DBF2D}">
      <dgm:prSet phldrT="[Texte]" custT="1"/>
      <dgm:spPr/>
      <dgm:t>
        <a:bodyPr/>
        <a:lstStyle/>
        <a:p>
          <a:r>
            <a:rPr lang="fr-FR" sz="2000" b="1" dirty="0"/>
            <a:t>Stratégie</a:t>
          </a:r>
        </a:p>
      </dgm:t>
    </dgm:pt>
    <dgm:pt modelId="{AB6D0217-712E-43E6-AC00-1D676D80FACE}" type="parTrans" cxnId="{C73FBFAE-E39D-482D-BCF0-E83340111F69}">
      <dgm:prSet/>
      <dgm:spPr/>
      <dgm:t>
        <a:bodyPr/>
        <a:lstStyle/>
        <a:p>
          <a:endParaRPr lang="fr-FR" sz="2000" b="1"/>
        </a:p>
      </dgm:t>
    </dgm:pt>
    <dgm:pt modelId="{71484617-40AF-4F7C-830F-A5FCA1B8E28A}" type="sibTrans" cxnId="{C73FBFAE-E39D-482D-BCF0-E83340111F69}">
      <dgm:prSet/>
      <dgm:spPr/>
      <dgm:t>
        <a:bodyPr/>
        <a:lstStyle/>
        <a:p>
          <a:endParaRPr lang="fr-FR" sz="2000" b="1"/>
        </a:p>
      </dgm:t>
    </dgm:pt>
    <dgm:pt modelId="{9CFF529B-6EAF-44FF-9744-63087F044F97}">
      <dgm:prSet phldrT="[Texte]" custT="1"/>
      <dgm:spPr/>
      <dgm:t>
        <a:bodyPr/>
        <a:lstStyle/>
        <a:p>
          <a:r>
            <a:rPr lang="fr-FR" sz="1800" b="1" dirty="0"/>
            <a:t>Communication</a:t>
          </a:r>
        </a:p>
      </dgm:t>
    </dgm:pt>
    <dgm:pt modelId="{23702831-879D-4F8E-98DE-E6935D56D861}" type="parTrans" cxnId="{8043E1AE-1107-4823-B9A4-06E78F01602F}">
      <dgm:prSet/>
      <dgm:spPr/>
      <dgm:t>
        <a:bodyPr/>
        <a:lstStyle/>
        <a:p>
          <a:endParaRPr lang="fr-FR" sz="2000" b="1"/>
        </a:p>
      </dgm:t>
    </dgm:pt>
    <dgm:pt modelId="{A48F30FC-455F-42EE-AAB5-718EFF5CDA26}" type="sibTrans" cxnId="{8043E1AE-1107-4823-B9A4-06E78F01602F}">
      <dgm:prSet/>
      <dgm:spPr/>
      <dgm:t>
        <a:bodyPr/>
        <a:lstStyle/>
        <a:p>
          <a:endParaRPr lang="fr-FR" sz="2000" b="1"/>
        </a:p>
      </dgm:t>
    </dgm:pt>
    <dgm:pt modelId="{B9937D92-7986-4DFE-B2DD-06B71681EF30}">
      <dgm:prSet phldrT="[Texte]" custT="1"/>
      <dgm:spPr/>
      <dgm:t>
        <a:bodyPr/>
        <a:lstStyle/>
        <a:p>
          <a:r>
            <a:rPr lang="fr-FR" sz="2000" b="1" dirty="0"/>
            <a:t>Culture sécurité</a:t>
          </a:r>
        </a:p>
      </dgm:t>
    </dgm:pt>
    <dgm:pt modelId="{F723DD45-5824-49C5-A33C-4A8C97969ACB}" type="parTrans" cxnId="{CC5E26EF-0352-459E-B05B-0AED8AE1A722}">
      <dgm:prSet/>
      <dgm:spPr/>
      <dgm:t>
        <a:bodyPr/>
        <a:lstStyle/>
        <a:p>
          <a:endParaRPr lang="fr-FR" sz="2000" b="1"/>
        </a:p>
      </dgm:t>
    </dgm:pt>
    <dgm:pt modelId="{73877C6E-FE23-4BDB-AA9A-6A8F8B75A7A2}" type="sibTrans" cxnId="{CC5E26EF-0352-459E-B05B-0AED8AE1A722}">
      <dgm:prSet/>
      <dgm:spPr/>
      <dgm:t>
        <a:bodyPr/>
        <a:lstStyle/>
        <a:p>
          <a:endParaRPr lang="fr-FR" sz="2000" b="1"/>
        </a:p>
      </dgm:t>
    </dgm:pt>
    <dgm:pt modelId="{AA2355A5-8EA7-4F1F-944C-66600CD7F229}" type="pres">
      <dgm:prSet presAssocID="{94FB95DC-95D2-4D89-BDEF-07CC04CA9AEA}" presName="compositeShape" presStyleCnt="0">
        <dgm:presLayoutVars>
          <dgm:chMax val="7"/>
          <dgm:dir/>
          <dgm:resizeHandles val="exact"/>
        </dgm:presLayoutVars>
      </dgm:prSet>
      <dgm:spPr/>
    </dgm:pt>
    <dgm:pt modelId="{BA7D4471-8548-4F09-B5B3-7B0829D54237}" type="pres">
      <dgm:prSet presAssocID="{6AA0437A-3EE4-423B-8076-D841DA5DBF2D}" presName="circ1" presStyleLbl="vennNode1" presStyleIdx="0" presStyleCnt="3"/>
      <dgm:spPr/>
    </dgm:pt>
    <dgm:pt modelId="{53E62A74-C2E6-4369-B579-D6397CD9BF18}" type="pres">
      <dgm:prSet presAssocID="{6AA0437A-3EE4-423B-8076-D841DA5DBF2D}" presName="circ1Tx" presStyleLbl="revTx" presStyleIdx="0" presStyleCnt="0">
        <dgm:presLayoutVars>
          <dgm:chMax val="0"/>
          <dgm:chPref val="0"/>
          <dgm:bulletEnabled val="1"/>
        </dgm:presLayoutVars>
      </dgm:prSet>
      <dgm:spPr/>
    </dgm:pt>
    <dgm:pt modelId="{510CD56F-A772-4931-8DB4-29A6C3BB6A12}" type="pres">
      <dgm:prSet presAssocID="{9CFF529B-6EAF-44FF-9744-63087F044F97}" presName="circ2" presStyleLbl="vennNode1" presStyleIdx="1" presStyleCnt="3"/>
      <dgm:spPr/>
    </dgm:pt>
    <dgm:pt modelId="{76DB2B39-E163-4D54-AEE9-48A134336965}" type="pres">
      <dgm:prSet presAssocID="{9CFF529B-6EAF-44FF-9744-63087F044F97}" presName="circ2Tx" presStyleLbl="revTx" presStyleIdx="0" presStyleCnt="0">
        <dgm:presLayoutVars>
          <dgm:chMax val="0"/>
          <dgm:chPref val="0"/>
          <dgm:bulletEnabled val="1"/>
        </dgm:presLayoutVars>
      </dgm:prSet>
      <dgm:spPr/>
    </dgm:pt>
    <dgm:pt modelId="{8814C70A-D9D8-46F9-B708-BBB0F24587C8}" type="pres">
      <dgm:prSet presAssocID="{B9937D92-7986-4DFE-B2DD-06B71681EF30}" presName="circ3" presStyleLbl="vennNode1" presStyleIdx="2" presStyleCnt="3"/>
      <dgm:spPr/>
    </dgm:pt>
    <dgm:pt modelId="{B7E1D8A5-7701-4FEE-A7E1-EFC82A43A417}" type="pres">
      <dgm:prSet presAssocID="{B9937D92-7986-4DFE-B2DD-06B71681EF30}" presName="circ3Tx" presStyleLbl="revTx" presStyleIdx="0" presStyleCnt="0">
        <dgm:presLayoutVars>
          <dgm:chMax val="0"/>
          <dgm:chPref val="0"/>
          <dgm:bulletEnabled val="1"/>
        </dgm:presLayoutVars>
      </dgm:prSet>
      <dgm:spPr/>
    </dgm:pt>
  </dgm:ptLst>
  <dgm:cxnLst>
    <dgm:cxn modelId="{CC0DCB19-DA5E-4679-B334-46CD0DB54720}" type="presOf" srcId="{6AA0437A-3EE4-423B-8076-D841DA5DBF2D}" destId="{53E62A74-C2E6-4369-B579-D6397CD9BF18}" srcOrd="1" destOrd="0" presId="urn:microsoft.com/office/officeart/2005/8/layout/venn1"/>
    <dgm:cxn modelId="{A03C652B-2080-4F65-A024-A07E04192166}" type="presOf" srcId="{94FB95DC-95D2-4D89-BDEF-07CC04CA9AEA}" destId="{AA2355A5-8EA7-4F1F-944C-66600CD7F229}" srcOrd="0" destOrd="0" presId="urn:microsoft.com/office/officeart/2005/8/layout/venn1"/>
    <dgm:cxn modelId="{44871A3F-7688-43CC-97AB-218ACBDEB57E}" type="presOf" srcId="{B9937D92-7986-4DFE-B2DD-06B71681EF30}" destId="{8814C70A-D9D8-46F9-B708-BBB0F24587C8}" srcOrd="0" destOrd="0" presId="urn:microsoft.com/office/officeart/2005/8/layout/venn1"/>
    <dgm:cxn modelId="{717E3957-BBD6-4CBA-A61E-B0D97252E9D2}" type="presOf" srcId="{9CFF529B-6EAF-44FF-9744-63087F044F97}" destId="{510CD56F-A772-4931-8DB4-29A6C3BB6A12}" srcOrd="0" destOrd="0" presId="urn:microsoft.com/office/officeart/2005/8/layout/venn1"/>
    <dgm:cxn modelId="{C73FBFAE-E39D-482D-BCF0-E83340111F69}" srcId="{94FB95DC-95D2-4D89-BDEF-07CC04CA9AEA}" destId="{6AA0437A-3EE4-423B-8076-D841DA5DBF2D}" srcOrd="0" destOrd="0" parTransId="{AB6D0217-712E-43E6-AC00-1D676D80FACE}" sibTransId="{71484617-40AF-4F7C-830F-A5FCA1B8E28A}"/>
    <dgm:cxn modelId="{8043E1AE-1107-4823-B9A4-06E78F01602F}" srcId="{94FB95DC-95D2-4D89-BDEF-07CC04CA9AEA}" destId="{9CFF529B-6EAF-44FF-9744-63087F044F97}" srcOrd="1" destOrd="0" parTransId="{23702831-879D-4F8E-98DE-E6935D56D861}" sibTransId="{A48F30FC-455F-42EE-AAB5-718EFF5CDA26}"/>
    <dgm:cxn modelId="{E2549ADE-8D25-41E6-A627-935B3032A080}" type="presOf" srcId="{9CFF529B-6EAF-44FF-9744-63087F044F97}" destId="{76DB2B39-E163-4D54-AEE9-48A134336965}" srcOrd="1" destOrd="0" presId="urn:microsoft.com/office/officeart/2005/8/layout/venn1"/>
    <dgm:cxn modelId="{B41237EE-3DF3-4EB6-8389-19DE261680B4}" type="presOf" srcId="{B9937D92-7986-4DFE-B2DD-06B71681EF30}" destId="{B7E1D8A5-7701-4FEE-A7E1-EFC82A43A417}" srcOrd="1" destOrd="0" presId="urn:microsoft.com/office/officeart/2005/8/layout/venn1"/>
    <dgm:cxn modelId="{EFB6F6EE-4428-4DDC-8283-086A17F8B9F1}" type="presOf" srcId="{6AA0437A-3EE4-423B-8076-D841DA5DBF2D}" destId="{BA7D4471-8548-4F09-B5B3-7B0829D54237}" srcOrd="0" destOrd="0" presId="urn:microsoft.com/office/officeart/2005/8/layout/venn1"/>
    <dgm:cxn modelId="{CC5E26EF-0352-459E-B05B-0AED8AE1A722}" srcId="{94FB95DC-95D2-4D89-BDEF-07CC04CA9AEA}" destId="{B9937D92-7986-4DFE-B2DD-06B71681EF30}" srcOrd="2" destOrd="0" parTransId="{F723DD45-5824-49C5-A33C-4A8C97969ACB}" sibTransId="{73877C6E-FE23-4BDB-AA9A-6A8F8B75A7A2}"/>
    <dgm:cxn modelId="{CDF9B166-8F49-4A0E-8ACB-1EF3CF77D86B}" type="presParOf" srcId="{AA2355A5-8EA7-4F1F-944C-66600CD7F229}" destId="{BA7D4471-8548-4F09-B5B3-7B0829D54237}" srcOrd="0" destOrd="0" presId="urn:microsoft.com/office/officeart/2005/8/layout/venn1"/>
    <dgm:cxn modelId="{B9E4BF46-E0D7-4DC9-B18E-C2C4BBCE703A}" type="presParOf" srcId="{AA2355A5-8EA7-4F1F-944C-66600CD7F229}" destId="{53E62A74-C2E6-4369-B579-D6397CD9BF18}" srcOrd="1" destOrd="0" presId="urn:microsoft.com/office/officeart/2005/8/layout/venn1"/>
    <dgm:cxn modelId="{9380A084-95F9-4A77-81F0-8DE152AC6FF4}" type="presParOf" srcId="{AA2355A5-8EA7-4F1F-944C-66600CD7F229}" destId="{510CD56F-A772-4931-8DB4-29A6C3BB6A12}" srcOrd="2" destOrd="0" presId="urn:microsoft.com/office/officeart/2005/8/layout/venn1"/>
    <dgm:cxn modelId="{82FCCF4F-3F18-4FB8-B5C6-E5C5FD7482DE}" type="presParOf" srcId="{AA2355A5-8EA7-4F1F-944C-66600CD7F229}" destId="{76DB2B39-E163-4D54-AEE9-48A134336965}" srcOrd="3" destOrd="0" presId="urn:microsoft.com/office/officeart/2005/8/layout/venn1"/>
    <dgm:cxn modelId="{79567ECF-A676-43A8-B3D6-5A2AD442CE26}" type="presParOf" srcId="{AA2355A5-8EA7-4F1F-944C-66600CD7F229}" destId="{8814C70A-D9D8-46F9-B708-BBB0F24587C8}" srcOrd="4" destOrd="0" presId="urn:microsoft.com/office/officeart/2005/8/layout/venn1"/>
    <dgm:cxn modelId="{C04BB930-D08E-4C7E-8BFF-6284A907AD1B}" type="presParOf" srcId="{AA2355A5-8EA7-4F1F-944C-66600CD7F229}" destId="{B7E1D8A5-7701-4FEE-A7E1-EFC82A43A41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FFB6B8-7B8F-4BB1-8C15-A8D5C3A7C9D7}" type="doc">
      <dgm:prSet loTypeId="urn:microsoft.com/office/officeart/2005/8/layout/hChevron3" loCatId="process" qsTypeId="urn:microsoft.com/office/officeart/2005/8/quickstyle/simple1" qsCatId="simple" csTypeId="urn:microsoft.com/office/officeart/2005/8/colors/colorful5" csCatId="colorful" phldr="1"/>
      <dgm:spPr/>
      <dgm:t>
        <a:bodyPr/>
        <a:lstStyle/>
        <a:p>
          <a:endParaRPr lang="fr-FR"/>
        </a:p>
      </dgm:t>
    </dgm:pt>
    <dgm:pt modelId="{302CC562-23F4-461C-9E1E-0DE1DF7F6A62}">
      <dgm:prSet phldrT="[Texte]"/>
      <dgm:spPr/>
      <dgm:t>
        <a:bodyPr/>
        <a:lstStyle/>
        <a:p>
          <a:r>
            <a:rPr lang="fr-FR" dirty="0"/>
            <a:t>Identification</a:t>
          </a:r>
        </a:p>
      </dgm:t>
    </dgm:pt>
    <dgm:pt modelId="{2DD76521-4F7B-461B-87C4-27CE9E765746}" type="parTrans" cxnId="{738E8CDF-7AC0-469C-B87A-BFCE43C6683F}">
      <dgm:prSet/>
      <dgm:spPr/>
      <dgm:t>
        <a:bodyPr/>
        <a:lstStyle/>
        <a:p>
          <a:endParaRPr lang="fr-FR"/>
        </a:p>
      </dgm:t>
    </dgm:pt>
    <dgm:pt modelId="{337A1E98-CB32-447C-95DA-818B51DA7DF1}" type="sibTrans" cxnId="{738E8CDF-7AC0-469C-B87A-BFCE43C6683F}">
      <dgm:prSet/>
      <dgm:spPr/>
      <dgm:t>
        <a:bodyPr/>
        <a:lstStyle/>
        <a:p>
          <a:endParaRPr lang="fr-FR"/>
        </a:p>
      </dgm:t>
    </dgm:pt>
    <dgm:pt modelId="{7A6894AC-386D-4E9A-8A13-499C01752ABD}">
      <dgm:prSet phldrT="[Texte]"/>
      <dgm:spPr/>
      <dgm:t>
        <a:bodyPr/>
        <a:lstStyle/>
        <a:p>
          <a:r>
            <a:rPr lang="fr-FR" dirty="0"/>
            <a:t>Débriefing rapide</a:t>
          </a:r>
        </a:p>
      </dgm:t>
    </dgm:pt>
    <dgm:pt modelId="{D338FEDD-ADD6-4935-AAFA-1763068CF192}" type="parTrans" cxnId="{FD55BFC6-5A30-45C2-9957-8C2AEE825693}">
      <dgm:prSet/>
      <dgm:spPr/>
      <dgm:t>
        <a:bodyPr/>
        <a:lstStyle/>
        <a:p>
          <a:endParaRPr lang="fr-FR"/>
        </a:p>
      </dgm:t>
    </dgm:pt>
    <dgm:pt modelId="{78109552-4619-4BF6-A174-1552B8B08E51}" type="sibTrans" cxnId="{FD55BFC6-5A30-45C2-9957-8C2AEE825693}">
      <dgm:prSet/>
      <dgm:spPr/>
      <dgm:t>
        <a:bodyPr/>
        <a:lstStyle/>
        <a:p>
          <a:endParaRPr lang="fr-FR"/>
        </a:p>
      </dgm:t>
    </dgm:pt>
    <dgm:pt modelId="{A8C3FC49-46DA-4756-AB1C-73FEB5FBDA47}">
      <dgm:prSet phldrT="[Texte]"/>
      <dgm:spPr/>
      <dgm:t>
        <a:bodyPr/>
        <a:lstStyle/>
        <a:p>
          <a:r>
            <a:rPr lang="fr-FR" dirty="0"/>
            <a:t>Analyse des causes planifiée</a:t>
          </a:r>
        </a:p>
      </dgm:t>
    </dgm:pt>
    <dgm:pt modelId="{A3992215-4A7C-4079-BECD-40FB2E9DABE3}" type="parTrans" cxnId="{C3F9529E-A3C7-4D44-97E8-70CC9AA11D92}">
      <dgm:prSet/>
      <dgm:spPr/>
      <dgm:t>
        <a:bodyPr/>
        <a:lstStyle/>
        <a:p>
          <a:endParaRPr lang="fr-FR"/>
        </a:p>
      </dgm:t>
    </dgm:pt>
    <dgm:pt modelId="{A1A13981-EEEF-4752-B5C1-A5F40212B0CE}" type="sibTrans" cxnId="{C3F9529E-A3C7-4D44-97E8-70CC9AA11D92}">
      <dgm:prSet/>
      <dgm:spPr/>
      <dgm:t>
        <a:bodyPr/>
        <a:lstStyle/>
        <a:p>
          <a:endParaRPr lang="fr-FR"/>
        </a:p>
      </dgm:t>
    </dgm:pt>
    <dgm:pt modelId="{1D7455C0-4179-44E0-945E-426B08367E85}">
      <dgm:prSet phldrT="[Texte]"/>
      <dgm:spPr/>
      <dgm:t>
        <a:bodyPr/>
        <a:lstStyle/>
        <a:p>
          <a:r>
            <a:rPr lang="fr-FR" dirty="0"/>
            <a:t>REX</a:t>
          </a:r>
        </a:p>
      </dgm:t>
    </dgm:pt>
    <dgm:pt modelId="{563588FC-72C8-43D0-B2C0-D74EE9D60684}" type="parTrans" cxnId="{1F74518A-B087-4348-BC48-3743D5226B20}">
      <dgm:prSet/>
      <dgm:spPr/>
      <dgm:t>
        <a:bodyPr/>
        <a:lstStyle/>
        <a:p>
          <a:endParaRPr lang="fr-FR"/>
        </a:p>
      </dgm:t>
    </dgm:pt>
    <dgm:pt modelId="{30DDADAD-0482-4B50-AB1D-2F378F2BD45D}" type="sibTrans" cxnId="{1F74518A-B087-4348-BC48-3743D5226B20}">
      <dgm:prSet/>
      <dgm:spPr/>
      <dgm:t>
        <a:bodyPr/>
        <a:lstStyle/>
        <a:p>
          <a:endParaRPr lang="fr-FR"/>
        </a:p>
      </dgm:t>
    </dgm:pt>
    <dgm:pt modelId="{29F11288-C7C7-4206-99A3-20023A3309A6}" type="pres">
      <dgm:prSet presAssocID="{C0FFB6B8-7B8F-4BB1-8C15-A8D5C3A7C9D7}" presName="Name0" presStyleCnt="0">
        <dgm:presLayoutVars>
          <dgm:dir/>
          <dgm:resizeHandles val="exact"/>
        </dgm:presLayoutVars>
      </dgm:prSet>
      <dgm:spPr/>
    </dgm:pt>
    <dgm:pt modelId="{C5371BEF-45B9-4F61-AF86-E8209F408670}" type="pres">
      <dgm:prSet presAssocID="{302CC562-23F4-461C-9E1E-0DE1DF7F6A62}" presName="parTxOnly" presStyleLbl="node1" presStyleIdx="0" presStyleCnt="4">
        <dgm:presLayoutVars>
          <dgm:bulletEnabled val="1"/>
        </dgm:presLayoutVars>
      </dgm:prSet>
      <dgm:spPr/>
    </dgm:pt>
    <dgm:pt modelId="{5B7DF84F-C7B9-4FB4-A340-7F4AD5E59B3B}" type="pres">
      <dgm:prSet presAssocID="{337A1E98-CB32-447C-95DA-818B51DA7DF1}" presName="parSpace" presStyleCnt="0"/>
      <dgm:spPr/>
    </dgm:pt>
    <dgm:pt modelId="{3BAC8112-A16E-44E7-A525-EA34C267999B}" type="pres">
      <dgm:prSet presAssocID="{7A6894AC-386D-4E9A-8A13-499C01752ABD}" presName="parTxOnly" presStyleLbl="node1" presStyleIdx="1" presStyleCnt="4">
        <dgm:presLayoutVars>
          <dgm:bulletEnabled val="1"/>
        </dgm:presLayoutVars>
      </dgm:prSet>
      <dgm:spPr/>
    </dgm:pt>
    <dgm:pt modelId="{2ECBA5C1-35B3-40F9-BB7A-4900ACCA3AAE}" type="pres">
      <dgm:prSet presAssocID="{78109552-4619-4BF6-A174-1552B8B08E51}" presName="parSpace" presStyleCnt="0"/>
      <dgm:spPr/>
    </dgm:pt>
    <dgm:pt modelId="{573BFAC8-E8D3-4D18-9997-6924D18007CB}" type="pres">
      <dgm:prSet presAssocID="{A8C3FC49-46DA-4756-AB1C-73FEB5FBDA47}" presName="parTxOnly" presStyleLbl="node1" presStyleIdx="2" presStyleCnt="4">
        <dgm:presLayoutVars>
          <dgm:bulletEnabled val="1"/>
        </dgm:presLayoutVars>
      </dgm:prSet>
      <dgm:spPr/>
    </dgm:pt>
    <dgm:pt modelId="{CEA36C3A-D972-4FB0-9B85-C0F2D304AE83}" type="pres">
      <dgm:prSet presAssocID="{A1A13981-EEEF-4752-B5C1-A5F40212B0CE}" presName="parSpace" presStyleCnt="0"/>
      <dgm:spPr/>
    </dgm:pt>
    <dgm:pt modelId="{65EE187D-6B2B-4206-9D34-F6A4D5A5A341}" type="pres">
      <dgm:prSet presAssocID="{1D7455C0-4179-44E0-945E-426B08367E85}" presName="parTxOnly" presStyleLbl="node1" presStyleIdx="3" presStyleCnt="4">
        <dgm:presLayoutVars>
          <dgm:bulletEnabled val="1"/>
        </dgm:presLayoutVars>
      </dgm:prSet>
      <dgm:spPr/>
    </dgm:pt>
  </dgm:ptLst>
  <dgm:cxnLst>
    <dgm:cxn modelId="{E23D8160-EBE7-47AF-812C-896AF423A72B}" type="presOf" srcId="{1D7455C0-4179-44E0-945E-426B08367E85}" destId="{65EE187D-6B2B-4206-9D34-F6A4D5A5A341}" srcOrd="0" destOrd="0" presId="urn:microsoft.com/office/officeart/2005/8/layout/hChevron3"/>
    <dgm:cxn modelId="{91DFAF73-6183-46AD-AB5F-C253308E435D}" type="presOf" srcId="{A8C3FC49-46DA-4756-AB1C-73FEB5FBDA47}" destId="{573BFAC8-E8D3-4D18-9997-6924D18007CB}" srcOrd="0" destOrd="0" presId="urn:microsoft.com/office/officeart/2005/8/layout/hChevron3"/>
    <dgm:cxn modelId="{1F74518A-B087-4348-BC48-3743D5226B20}" srcId="{C0FFB6B8-7B8F-4BB1-8C15-A8D5C3A7C9D7}" destId="{1D7455C0-4179-44E0-945E-426B08367E85}" srcOrd="3" destOrd="0" parTransId="{563588FC-72C8-43D0-B2C0-D74EE9D60684}" sibTransId="{30DDADAD-0482-4B50-AB1D-2F378F2BD45D}"/>
    <dgm:cxn modelId="{C3F9529E-A3C7-4D44-97E8-70CC9AA11D92}" srcId="{C0FFB6B8-7B8F-4BB1-8C15-A8D5C3A7C9D7}" destId="{A8C3FC49-46DA-4756-AB1C-73FEB5FBDA47}" srcOrd="2" destOrd="0" parTransId="{A3992215-4A7C-4079-BECD-40FB2E9DABE3}" sibTransId="{A1A13981-EEEF-4752-B5C1-A5F40212B0CE}"/>
    <dgm:cxn modelId="{669C65B4-5E15-4DE0-BA13-C72C60C10A9E}" type="presOf" srcId="{7A6894AC-386D-4E9A-8A13-499C01752ABD}" destId="{3BAC8112-A16E-44E7-A525-EA34C267999B}" srcOrd="0" destOrd="0" presId="urn:microsoft.com/office/officeart/2005/8/layout/hChevron3"/>
    <dgm:cxn modelId="{FD55BFC6-5A30-45C2-9957-8C2AEE825693}" srcId="{C0FFB6B8-7B8F-4BB1-8C15-A8D5C3A7C9D7}" destId="{7A6894AC-386D-4E9A-8A13-499C01752ABD}" srcOrd="1" destOrd="0" parTransId="{D338FEDD-ADD6-4935-AAFA-1763068CF192}" sibTransId="{78109552-4619-4BF6-A174-1552B8B08E51}"/>
    <dgm:cxn modelId="{2D7B1EDE-438E-4670-88DF-640B40A35132}" type="presOf" srcId="{302CC562-23F4-461C-9E1E-0DE1DF7F6A62}" destId="{C5371BEF-45B9-4F61-AF86-E8209F408670}" srcOrd="0" destOrd="0" presId="urn:microsoft.com/office/officeart/2005/8/layout/hChevron3"/>
    <dgm:cxn modelId="{738E8CDF-7AC0-469C-B87A-BFCE43C6683F}" srcId="{C0FFB6B8-7B8F-4BB1-8C15-A8D5C3A7C9D7}" destId="{302CC562-23F4-461C-9E1E-0DE1DF7F6A62}" srcOrd="0" destOrd="0" parTransId="{2DD76521-4F7B-461B-87C4-27CE9E765746}" sibTransId="{337A1E98-CB32-447C-95DA-818B51DA7DF1}"/>
    <dgm:cxn modelId="{AA512FF9-4D46-44A8-A1EC-757B1AE569B8}" type="presOf" srcId="{C0FFB6B8-7B8F-4BB1-8C15-A8D5C3A7C9D7}" destId="{29F11288-C7C7-4206-99A3-20023A3309A6}" srcOrd="0" destOrd="0" presId="urn:microsoft.com/office/officeart/2005/8/layout/hChevron3"/>
    <dgm:cxn modelId="{CBB0A701-BA3A-43F8-90D1-17498271F7A2}" type="presParOf" srcId="{29F11288-C7C7-4206-99A3-20023A3309A6}" destId="{C5371BEF-45B9-4F61-AF86-E8209F408670}" srcOrd="0" destOrd="0" presId="urn:microsoft.com/office/officeart/2005/8/layout/hChevron3"/>
    <dgm:cxn modelId="{1DFCF69A-3046-450A-B93E-7365394A4145}" type="presParOf" srcId="{29F11288-C7C7-4206-99A3-20023A3309A6}" destId="{5B7DF84F-C7B9-4FB4-A340-7F4AD5E59B3B}" srcOrd="1" destOrd="0" presId="urn:microsoft.com/office/officeart/2005/8/layout/hChevron3"/>
    <dgm:cxn modelId="{5D6EE635-DD73-4E69-8F94-11B60AC4F647}" type="presParOf" srcId="{29F11288-C7C7-4206-99A3-20023A3309A6}" destId="{3BAC8112-A16E-44E7-A525-EA34C267999B}" srcOrd="2" destOrd="0" presId="urn:microsoft.com/office/officeart/2005/8/layout/hChevron3"/>
    <dgm:cxn modelId="{7506D343-8A56-44EA-B26E-094BFCD02FBC}" type="presParOf" srcId="{29F11288-C7C7-4206-99A3-20023A3309A6}" destId="{2ECBA5C1-35B3-40F9-BB7A-4900ACCA3AAE}" srcOrd="3" destOrd="0" presId="urn:microsoft.com/office/officeart/2005/8/layout/hChevron3"/>
    <dgm:cxn modelId="{5BE67E26-B330-4D99-AAC4-11865225C8EB}" type="presParOf" srcId="{29F11288-C7C7-4206-99A3-20023A3309A6}" destId="{573BFAC8-E8D3-4D18-9997-6924D18007CB}" srcOrd="4" destOrd="0" presId="urn:microsoft.com/office/officeart/2005/8/layout/hChevron3"/>
    <dgm:cxn modelId="{DFF743E5-43AC-46E3-873A-6E7B0371DDDD}" type="presParOf" srcId="{29F11288-C7C7-4206-99A3-20023A3309A6}" destId="{CEA36C3A-D972-4FB0-9B85-C0F2D304AE83}" srcOrd="5" destOrd="0" presId="urn:microsoft.com/office/officeart/2005/8/layout/hChevron3"/>
    <dgm:cxn modelId="{6BDC4E7E-8E6D-4BAF-ACA2-2419F66AFD06}" type="presParOf" srcId="{29F11288-C7C7-4206-99A3-20023A3309A6}" destId="{65EE187D-6B2B-4206-9D34-F6A4D5A5A341}"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D4471-8548-4F09-B5B3-7B0829D54237}">
      <dsp:nvSpPr>
        <dsp:cNvPr id="0" name=""/>
        <dsp:cNvSpPr/>
      </dsp:nvSpPr>
      <dsp:spPr>
        <a:xfrm>
          <a:off x="2514538" y="55330"/>
          <a:ext cx="2655849" cy="265584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r-FR" sz="2000" b="1" kern="1200" dirty="0"/>
            <a:t>Stratégie</a:t>
          </a:r>
        </a:p>
      </dsp:txBody>
      <dsp:txXfrm>
        <a:off x="2868651" y="520103"/>
        <a:ext cx="1947623" cy="1195132"/>
      </dsp:txXfrm>
    </dsp:sp>
    <dsp:sp modelId="{510CD56F-A772-4931-8DB4-29A6C3BB6A12}">
      <dsp:nvSpPr>
        <dsp:cNvPr id="0" name=""/>
        <dsp:cNvSpPr/>
      </dsp:nvSpPr>
      <dsp:spPr>
        <a:xfrm>
          <a:off x="3472857" y="1715236"/>
          <a:ext cx="2655849" cy="2655849"/>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fr-FR" sz="1800" b="1" kern="1200" dirty="0"/>
            <a:t>Communication</a:t>
          </a:r>
        </a:p>
      </dsp:txBody>
      <dsp:txXfrm>
        <a:off x="4285105" y="2401330"/>
        <a:ext cx="1593509" cy="1460717"/>
      </dsp:txXfrm>
    </dsp:sp>
    <dsp:sp modelId="{8814C70A-D9D8-46F9-B708-BBB0F24587C8}">
      <dsp:nvSpPr>
        <dsp:cNvPr id="0" name=""/>
        <dsp:cNvSpPr/>
      </dsp:nvSpPr>
      <dsp:spPr>
        <a:xfrm>
          <a:off x="1556219" y="1715236"/>
          <a:ext cx="2655849" cy="2655849"/>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r-FR" sz="2000" b="1" kern="1200" dirty="0"/>
            <a:t>Culture sécurité</a:t>
          </a:r>
        </a:p>
      </dsp:txBody>
      <dsp:txXfrm>
        <a:off x="1806312" y="2401330"/>
        <a:ext cx="1593509" cy="1460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71BEF-45B9-4F61-AF86-E8209F408670}">
      <dsp:nvSpPr>
        <dsp:cNvPr id="0" name=""/>
        <dsp:cNvSpPr/>
      </dsp:nvSpPr>
      <dsp:spPr>
        <a:xfrm>
          <a:off x="2381" y="2231496"/>
          <a:ext cx="2389187" cy="955675"/>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kern="1200" dirty="0"/>
            <a:t>Identification</a:t>
          </a:r>
        </a:p>
      </dsp:txBody>
      <dsp:txXfrm>
        <a:off x="2381" y="2231496"/>
        <a:ext cx="2150268" cy="955675"/>
      </dsp:txXfrm>
    </dsp:sp>
    <dsp:sp modelId="{3BAC8112-A16E-44E7-A525-EA34C267999B}">
      <dsp:nvSpPr>
        <dsp:cNvPr id="0" name=""/>
        <dsp:cNvSpPr/>
      </dsp:nvSpPr>
      <dsp:spPr>
        <a:xfrm>
          <a:off x="1913731" y="2231496"/>
          <a:ext cx="2389187" cy="955675"/>
        </a:xfrm>
        <a:prstGeom prst="chevron">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kern="1200" dirty="0"/>
            <a:t>Débriefing rapide</a:t>
          </a:r>
        </a:p>
      </dsp:txBody>
      <dsp:txXfrm>
        <a:off x="2391569" y="2231496"/>
        <a:ext cx="1433512" cy="955675"/>
      </dsp:txXfrm>
    </dsp:sp>
    <dsp:sp modelId="{573BFAC8-E8D3-4D18-9997-6924D18007CB}">
      <dsp:nvSpPr>
        <dsp:cNvPr id="0" name=""/>
        <dsp:cNvSpPr/>
      </dsp:nvSpPr>
      <dsp:spPr>
        <a:xfrm>
          <a:off x="3825081" y="2231496"/>
          <a:ext cx="2389187" cy="955675"/>
        </a:xfrm>
        <a:prstGeom prst="chevron">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kern="1200" dirty="0"/>
            <a:t>Analyse des causes planifiée</a:t>
          </a:r>
        </a:p>
      </dsp:txBody>
      <dsp:txXfrm>
        <a:off x="4302919" y="2231496"/>
        <a:ext cx="1433512" cy="955675"/>
      </dsp:txXfrm>
    </dsp:sp>
    <dsp:sp modelId="{65EE187D-6B2B-4206-9D34-F6A4D5A5A341}">
      <dsp:nvSpPr>
        <dsp:cNvPr id="0" name=""/>
        <dsp:cNvSpPr/>
      </dsp:nvSpPr>
      <dsp:spPr>
        <a:xfrm>
          <a:off x="5736431" y="2231496"/>
          <a:ext cx="2389187" cy="955675"/>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kern="1200" dirty="0"/>
            <a:t>REX</a:t>
          </a:r>
        </a:p>
      </dsp:txBody>
      <dsp:txXfrm>
        <a:off x="6214269" y="2231496"/>
        <a:ext cx="1433512" cy="95567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CE5D6-A89B-43E7-A46D-D727040140E6}" type="datetimeFigureOut">
              <a:rPr lang="fr-FR" smtClean="0"/>
              <a:t>10/06/2020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80CC6-5052-4E3E-9900-CE1E81DF4D62}" type="slidenum">
              <a:rPr lang="fr-FR" smtClean="0"/>
              <a:t>‹N°›</a:t>
            </a:fld>
            <a:endParaRPr lang="fr-FR"/>
          </a:p>
        </p:txBody>
      </p:sp>
    </p:spTree>
    <p:extLst>
      <p:ext uri="{BB962C8B-B14F-4D97-AF65-F5344CB8AC3E}">
        <p14:creationId xmlns:p14="http://schemas.microsoft.com/office/powerpoint/2010/main" val="9700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8817DB-1744-4674-BD33-9D42A16B61E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3A7ADA-91EF-43EA-B689-D6345223B6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D693786-020F-411B-837B-261E3BAF1099}"/>
              </a:ext>
            </a:extLst>
          </p:cNvPr>
          <p:cNvSpPr>
            <a:spLocks noGrp="1"/>
          </p:cNvSpPr>
          <p:nvPr>
            <p:ph type="dt" sz="half" idx="10"/>
          </p:nvPr>
        </p:nvSpPr>
        <p:spPr/>
        <p:txBody>
          <a:bodyPr/>
          <a:lstStyle/>
          <a:p>
            <a:fld id="{2C4B4DCC-6FCD-4961-B925-B8CCE2AABEB1}" type="datetime1">
              <a:rPr lang="fr-FR" smtClean="0"/>
              <a:t>10/06/2020</a:t>
            </a:fld>
            <a:endParaRPr lang="fr-FR"/>
          </a:p>
        </p:txBody>
      </p:sp>
      <p:sp>
        <p:nvSpPr>
          <p:cNvPr id="5" name="Espace réservé du pied de page 4">
            <a:extLst>
              <a:ext uri="{FF2B5EF4-FFF2-40B4-BE49-F238E27FC236}">
                <a16:creationId xmlns:a16="http://schemas.microsoft.com/office/drawing/2014/main" id="{23B7F95C-9554-42F2-A0F7-2365596CAA9D}"/>
              </a:ext>
            </a:extLst>
          </p:cNvPr>
          <p:cNvSpPr>
            <a:spLocks noGrp="1"/>
          </p:cNvSpPr>
          <p:nvPr>
            <p:ph type="ftr" sz="quarter" idx="11"/>
          </p:nvPr>
        </p:nvSpPr>
        <p:spPr>
          <a:xfrm>
            <a:off x="3152403" y="6290684"/>
            <a:ext cx="5751945" cy="365125"/>
          </a:xfrm>
        </p:spPr>
        <p:txBody>
          <a:bodyPr/>
          <a:lstStyle/>
          <a:p>
            <a:r>
              <a:rPr lang="en-US" dirty="0" err="1">
                <a:solidFill>
                  <a:schemeClr val="dk1"/>
                </a:solidFill>
                <a:ea typeface="Calibri"/>
                <a:cs typeface="Calibri"/>
                <a:sym typeface="Calibri"/>
              </a:rPr>
              <a:t>Prévention</a:t>
            </a:r>
            <a:r>
              <a:rPr lang="en-US" dirty="0">
                <a:solidFill>
                  <a:schemeClr val="dk1"/>
                </a:solidFill>
                <a:ea typeface="Calibri"/>
                <a:cs typeface="Calibri"/>
                <a:sym typeface="Calibri"/>
              </a:rPr>
              <a:t> des </a:t>
            </a:r>
            <a:r>
              <a:rPr lang="en-US" dirty="0" err="1">
                <a:solidFill>
                  <a:schemeClr val="dk1"/>
                </a:solidFill>
                <a:ea typeface="Calibri"/>
                <a:cs typeface="Calibri"/>
                <a:sym typeface="Calibri"/>
              </a:rPr>
              <a:t>erreurs</a:t>
            </a:r>
            <a:r>
              <a:rPr lang="en-US" dirty="0">
                <a:solidFill>
                  <a:schemeClr val="dk1"/>
                </a:solidFill>
                <a:ea typeface="Calibri"/>
                <a:cs typeface="Calibri"/>
                <a:sym typeface="Calibri"/>
              </a:rPr>
              <a:t> </a:t>
            </a:r>
            <a:r>
              <a:rPr lang="en-US" dirty="0" err="1">
                <a:solidFill>
                  <a:schemeClr val="dk1"/>
                </a:solidFill>
                <a:ea typeface="Calibri"/>
                <a:cs typeface="Calibri"/>
                <a:sym typeface="Calibri"/>
              </a:rPr>
              <a:t>médicamenteuses</a:t>
            </a:r>
            <a:r>
              <a:rPr lang="en-US" dirty="0">
                <a:solidFill>
                  <a:schemeClr val="dk1"/>
                </a:solidFill>
                <a:ea typeface="Calibri"/>
                <a:cs typeface="Calibri"/>
                <a:sym typeface="Calibri"/>
              </a:rPr>
              <a:t> </a:t>
            </a:r>
            <a:r>
              <a:rPr lang="en-US" dirty="0" err="1">
                <a:solidFill>
                  <a:schemeClr val="dk1"/>
                </a:solidFill>
                <a:ea typeface="Calibri"/>
                <a:cs typeface="Calibri"/>
                <a:sym typeface="Calibri"/>
              </a:rPr>
              <a:t>en</a:t>
            </a:r>
            <a:r>
              <a:rPr lang="en-US" dirty="0">
                <a:solidFill>
                  <a:schemeClr val="dk1"/>
                </a:solidFill>
                <a:ea typeface="Calibri"/>
                <a:cs typeface="Calibri"/>
                <a:sym typeface="Calibri"/>
              </a:rPr>
              <a:t> </a:t>
            </a:r>
            <a:r>
              <a:rPr lang="en-US" dirty="0" err="1">
                <a:solidFill>
                  <a:schemeClr val="dk1"/>
                </a:solidFill>
                <a:ea typeface="Calibri"/>
                <a:cs typeface="Calibri"/>
                <a:sym typeface="Calibri"/>
              </a:rPr>
              <a:t>anesthésie</a:t>
            </a:r>
            <a:r>
              <a:rPr lang="en-US" dirty="0">
                <a:solidFill>
                  <a:schemeClr val="dk1"/>
                </a:solidFill>
                <a:ea typeface="Calibri"/>
                <a:cs typeface="Calibri"/>
                <a:sym typeface="Calibri"/>
              </a:rPr>
              <a:t> et </a:t>
            </a:r>
            <a:r>
              <a:rPr lang="en-US" dirty="0" err="1">
                <a:solidFill>
                  <a:schemeClr val="dk1"/>
                </a:solidFill>
                <a:ea typeface="Calibri"/>
                <a:cs typeface="Calibri"/>
                <a:sym typeface="Calibri"/>
              </a:rPr>
              <a:t>en</a:t>
            </a:r>
            <a:r>
              <a:rPr lang="en-US" dirty="0">
                <a:solidFill>
                  <a:schemeClr val="dk1"/>
                </a:solidFill>
                <a:ea typeface="Calibri"/>
                <a:cs typeface="Calibri"/>
                <a:sym typeface="Calibri"/>
              </a:rPr>
              <a:t> reanimation </a:t>
            </a:r>
            <a:br>
              <a:rPr lang="en-US" dirty="0">
                <a:solidFill>
                  <a:schemeClr val="dk1"/>
                </a:solidFill>
                <a:ea typeface="Calibri"/>
                <a:cs typeface="Calibri"/>
                <a:sym typeface="Calibri"/>
              </a:rPr>
            </a:br>
            <a:r>
              <a:rPr lang="en-US" dirty="0" err="1">
                <a:solidFill>
                  <a:schemeClr val="dk1"/>
                </a:solidFill>
                <a:ea typeface="Calibri"/>
                <a:cs typeface="Calibri"/>
                <a:sym typeface="Calibri"/>
              </a:rPr>
              <a:t>en</a:t>
            </a:r>
            <a:r>
              <a:rPr lang="en-US" dirty="0">
                <a:solidFill>
                  <a:schemeClr val="dk1"/>
                </a:solidFill>
                <a:ea typeface="Calibri"/>
                <a:cs typeface="Calibri"/>
                <a:sym typeface="Calibri"/>
              </a:rPr>
              <a:t> </a:t>
            </a:r>
            <a:r>
              <a:rPr lang="en-US" dirty="0" err="1">
                <a:solidFill>
                  <a:schemeClr val="dk1"/>
                </a:solidFill>
                <a:ea typeface="Calibri"/>
                <a:cs typeface="Calibri"/>
                <a:sym typeface="Calibri"/>
              </a:rPr>
              <a:t>période</a:t>
            </a:r>
            <a:r>
              <a:rPr lang="en-US" dirty="0">
                <a:solidFill>
                  <a:schemeClr val="dk1"/>
                </a:solidFill>
                <a:ea typeface="Calibri"/>
                <a:cs typeface="Calibri"/>
                <a:sym typeface="Calibri"/>
              </a:rPr>
              <a:t> de </a:t>
            </a:r>
            <a:r>
              <a:rPr lang="en-US" dirty="0" err="1">
                <a:solidFill>
                  <a:schemeClr val="dk1"/>
                </a:solidFill>
                <a:ea typeface="Calibri"/>
                <a:cs typeface="Calibri"/>
                <a:sym typeface="Calibri"/>
              </a:rPr>
              <a:t>crise</a:t>
            </a:r>
            <a:r>
              <a:rPr lang="en-US" dirty="0">
                <a:solidFill>
                  <a:schemeClr val="dk1"/>
                </a:solidFill>
                <a:ea typeface="Calibri"/>
                <a:cs typeface="Calibri"/>
                <a:sym typeface="Calibri"/>
              </a:rPr>
              <a:t> sanitaire </a:t>
            </a:r>
            <a:r>
              <a:rPr lang="en-US" dirty="0" err="1">
                <a:solidFill>
                  <a:schemeClr val="dk1"/>
                </a:solidFill>
                <a:ea typeface="Calibri"/>
                <a:cs typeface="Calibri"/>
                <a:sym typeface="Calibri"/>
              </a:rPr>
              <a:t>aigüe</a:t>
            </a:r>
            <a:r>
              <a:rPr lang="en-US" dirty="0">
                <a:solidFill>
                  <a:schemeClr val="dk1"/>
                </a:solidFill>
                <a:ea typeface="Calibri"/>
                <a:cs typeface="Calibri"/>
                <a:sym typeface="Calibri"/>
              </a:rPr>
              <a:t>. Version Mai 2020</a:t>
            </a:r>
            <a:endParaRPr lang="fr-FR" dirty="0"/>
          </a:p>
        </p:txBody>
      </p:sp>
      <p:sp>
        <p:nvSpPr>
          <p:cNvPr id="6" name="Espace réservé du numéro de diapositive 5">
            <a:extLst>
              <a:ext uri="{FF2B5EF4-FFF2-40B4-BE49-F238E27FC236}">
                <a16:creationId xmlns:a16="http://schemas.microsoft.com/office/drawing/2014/main" id="{78514A82-A422-496B-8D48-13189FA93054}"/>
              </a:ext>
            </a:extLst>
          </p:cNvPr>
          <p:cNvSpPr>
            <a:spLocks noGrp="1"/>
          </p:cNvSpPr>
          <p:nvPr>
            <p:ph type="sldNum" sz="quarter" idx="12"/>
          </p:nvPr>
        </p:nvSpPr>
        <p:spPr>
          <a:xfrm>
            <a:off x="8904348" y="6290683"/>
            <a:ext cx="1161967" cy="365125"/>
          </a:xfrm>
        </p:spPr>
        <p:txBody>
          <a:bodyPr/>
          <a:lstStyle>
            <a:lvl1pPr algn="ctr">
              <a:defRPr>
                <a:latin typeface="+mn-lt"/>
              </a:defRPr>
            </a:lvl1pPr>
          </a:lstStyle>
          <a:p>
            <a:fld id="{815EBFAA-CE30-46F1-BE51-457160F6CB4F}" type="slidenum">
              <a:rPr lang="fr-FR" smtClean="0"/>
              <a:pPr/>
              <a:t>‹N°›</a:t>
            </a:fld>
            <a:endParaRPr lang="fr-FR"/>
          </a:p>
        </p:txBody>
      </p:sp>
      <p:pic>
        <p:nvPicPr>
          <p:cNvPr id="7" name="Google Shape;85;p1" descr="Une image contenant signe&#10;&#10;Description générée automatiquement">
            <a:extLst>
              <a:ext uri="{FF2B5EF4-FFF2-40B4-BE49-F238E27FC236}">
                <a16:creationId xmlns:a16="http://schemas.microsoft.com/office/drawing/2014/main" id="{9F10900D-EF6D-4A57-8902-EB0487D6474D}"/>
              </a:ext>
            </a:extLst>
          </p:cNvPr>
          <p:cNvPicPr preferRelativeResize="0"/>
          <p:nvPr userDrawn="1"/>
        </p:nvPicPr>
        <p:blipFill rotWithShape="1">
          <a:blip r:embed="rId2">
            <a:alphaModFix/>
          </a:blip>
          <a:srcRect/>
          <a:stretch/>
        </p:blipFill>
        <p:spPr>
          <a:xfrm>
            <a:off x="187985" y="6225020"/>
            <a:ext cx="1300429" cy="496455"/>
          </a:xfrm>
          <a:prstGeom prst="rect">
            <a:avLst/>
          </a:prstGeom>
          <a:noFill/>
          <a:ln>
            <a:noFill/>
          </a:ln>
        </p:spPr>
      </p:pic>
      <p:pic>
        <p:nvPicPr>
          <p:cNvPr id="8" name="Google Shape;86;p1" descr="Une image contenant dessin&#10;&#10;Description générée automatiquement">
            <a:extLst>
              <a:ext uri="{FF2B5EF4-FFF2-40B4-BE49-F238E27FC236}">
                <a16:creationId xmlns:a16="http://schemas.microsoft.com/office/drawing/2014/main" id="{B1C2FCAA-B90F-427F-A41C-B7A962C877EC}"/>
              </a:ext>
            </a:extLst>
          </p:cNvPr>
          <p:cNvPicPr preferRelativeResize="0"/>
          <p:nvPr userDrawn="1"/>
        </p:nvPicPr>
        <p:blipFill rotWithShape="1">
          <a:blip r:embed="rId3">
            <a:alphaModFix/>
          </a:blip>
          <a:srcRect/>
          <a:stretch/>
        </p:blipFill>
        <p:spPr>
          <a:xfrm>
            <a:off x="10825739" y="6336013"/>
            <a:ext cx="1056121" cy="365125"/>
          </a:xfrm>
          <a:prstGeom prst="rect">
            <a:avLst/>
          </a:prstGeom>
          <a:noFill/>
          <a:ln>
            <a:noFill/>
          </a:ln>
        </p:spPr>
      </p:pic>
      <p:pic>
        <p:nvPicPr>
          <p:cNvPr id="9" name="Picture 2">
            <a:extLst>
              <a:ext uri="{FF2B5EF4-FFF2-40B4-BE49-F238E27FC236}">
                <a16:creationId xmlns:a16="http://schemas.microsoft.com/office/drawing/2014/main" id="{5BBFB008-46E1-47F9-BD48-DF0FF9F0D37F}"/>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51176" b="27651"/>
          <a:stretch/>
        </p:blipFill>
        <p:spPr bwMode="auto">
          <a:xfrm rot="10800000">
            <a:off x="2998787" y="833326"/>
            <a:ext cx="9193213" cy="1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8245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444A4A-6A20-4D20-B94D-EE0179490C7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F940E8C-D376-4EC9-84B5-7883E2F431C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DC7796-093B-4555-B207-354022A241EA}"/>
              </a:ext>
            </a:extLst>
          </p:cNvPr>
          <p:cNvSpPr>
            <a:spLocks noGrp="1"/>
          </p:cNvSpPr>
          <p:nvPr>
            <p:ph type="dt" sz="half" idx="10"/>
          </p:nvPr>
        </p:nvSpPr>
        <p:spPr/>
        <p:txBody>
          <a:bodyPr/>
          <a:lstStyle/>
          <a:p>
            <a:fld id="{3E54FB12-FDCE-4F00-8C78-61A7BA945AEC}" type="datetime1">
              <a:rPr lang="fr-FR" smtClean="0"/>
              <a:t>10/06/2020</a:t>
            </a:fld>
            <a:endParaRPr lang="fr-FR"/>
          </a:p>
        </p:txBody>
      </p:sp>
      <p:sp>
        <p:nvSpPr>
          <p:cNvPr id="5" name="Espace réservé du pied de page 4">
            <a:extLst>
              <a:ext uri="{FF2B5EF4-FFF2-40B4-BE49-F238E27FC236}">
                <a16:creationId xmlns:a16="http://schemas.microsoft.com/office/drawing/2014/main" id="{C026E9B7-D63F-40F6-9F0F-AA8881C721F8}"/>
              </a:ext>
            </a:extLst>
          </p:cNvPr>
          <p:cNvSpPr>
            <a:spLocks noGrp="1"/>
          </p:cNvSpPr>
          <p:nvPr>
            <p:ph type="ftr" sz="quarter" idx="11"/>
          </p:nvPr>
        </p:nvSpPr>
        <p:spPr/>
        <p:txBody>
          <a:bodyPr/>
          <a:lstStyle/>
          <a:p>
            <a:r>
              <a:rPr lang="fr-FR"/>
              <a:t>Prévention des erreurs médicamenteuses en anesthésie et en reanimation  en période de crise sanitaire aigüe; Version Mai 2020</a:t>
            </a:r>
          </a:p>
        </p:txBody>
      </p:sp>
      <p:sp>
        <p:nvSpPr>
          <p:cNvPr id="6" name="Espace réservé du numéro de diapositive 5">
            <a:extLst>
              <a:ext uri="{FF2B5EF4-FFF2-40B4-BE49-F238E27FC236}">
                <a16:creationId xmlns:a16="http://schemas.microsoft.com/office/drawing/2014/main" id="{6DCA2C0A-341D-4017-AB5C-7967093115D9}"/>
              </a:ext>
            </a:extLst>
          </p:cNvPr>
          <p:cNvSpPr>
            <a:spLocks noGrp="1"/>
          </p:cNvSpPr>
          <p:nvPr>
            <p:ph type="sldNum" sz="quarter" idx="12"/>
          </p:nvPr>
        </p:nvSpPr>
        <p:spPr/>
        <p:txBody>
          <a:bodyPr/>
          <a:lstStyle/>
          <a:p>
            <a:fld id="{815EBFAA-CE30-46F1-BE51-457160F6CB4F}" type="slidenum">
              <a:rPr lang="fr-FR" smtClean="0"/>
              <a:t>‹N°›</a:t>
            </a:fld>
            <a:endParaRPr lang="fr-FR"/>
          </a:p>
        </p:txBody>
      </p:sp>
    </p:spTree>
    <p:extLst>
      <p:ext uri="{BB962C8B-B14F-4D97-AF65-F5344CB8AC3E}">
        <p14:creationId xmlns:p14="http://schemas.microsoft.com/office/powerpoint/2010/main" val="147234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D384701-9573-4CD0-81BC-2429F67E229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739DA72-0951-46E9-A780-EC26A73A331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13016C-9075-4A4F-95D7-ECB24B335C5B}"/>
              </a:ext>
            </a:extLst>
          </p:cNvPr>
          <p:cNvSpPr>
            <a:spLocks noGrp="1"/>
          </p:cNvSpPr>
          <p:nvPr>
            <p:ph type="dt" sz="half" idx="10"/>
          </p:nvPr>
        </p:nvSpPr>
        <p:spPr/>
        <p:txBody>
          <a:bodyPr/>
          <a:lstStyle/>
          <a:p>
            <a:fld id="{CD1A5501-D46E-471A-9226-B50EA289DD3E}" type="datetime1">
              <a:rPr lang="fr-FR" smtClean="0"/>
              <a:t>10/06/2020</a:t>
            </a:fld>
            <a:endParaRPr lang="fr-FR"/>
          </a:p>
        </p:txBody>
      </p:sp>
      <p:sp>
        <p:nvSpPr>
          <p:cNvPr id="5" name="Espace réservé du pied de page 4">
            <a:extLst>
              <a:ext uri="{FF2B5EF4-FFF2-40B4-BE49-F238E27FC236}">
                <a16:creationId xmlns:a16="http://schemas.microsoft.com/office/drawing/2014/main" id="{62AACEC3-F78E-459C-BF6D-FD8B0CED0963}"/>
              </a:ext>
            </a:extLst>
          </p:cNvPr>
          <p:cNvSpPr>
            <a:spLocks noGrp="1"/>
          </p:cNvSpPr>
          <p:nvPr>
            <p:ph type="ftr" sz="quarter" idx="11"/>
          </p:nvPr>
        </p:nvSpPr>
        <p:spPr/>
        <p:txBody>
          <a:bodyPr/>
          <a:lstStyle/>
          <a:p>
            <a:r>
              <a:rPr lang="fr-FR"/>
              <a:t>Prévention des erreurs médicamenteuses en anesthésie et en reanimation  en période de crise sanitaire aigüe; Version Mai 2020</a:t>
            </a:r>
          </a:p>
        </p:txBody>
      </p:sp>
      <p:sp>
        <p:nvSpPr>
          <p:cNvPr id="6" name="Espace réservé du numéro de diapositive 5">
            <a:extLst>
              <a:ext uri="{FF2B5EF4-FFF2-40B4-BE49-F238E27FC236}">
                <a16:creationId xmlns:a16="http://schemas.microsoft.com/office/drawing/2014/main" id="{07DEAEEF-EA7B-48EE-B65A-DD6CC5480665}"/>
              </a:ext>
            </a:extLst>
          </p:cNvPr>
          <p:cNvSpPr>
            <a:spLocks noGrp="1"/>
          </p:cNvSpPr>
          <p:nvPr>
            <p:ph type="sldNum" sz="quarter" idx="12"/>
          </p:nvPr>
        </p:nvSpPr>
        <p:spPr/>
        <p:txBody>
          <a:bodyPr/>
          <a:lstStyle/>
          <a:p>
            <a:fld id="{815EBFAA-CE30-46F1-BE51-457160F6CB4F}" type="slidenum">
              <a:rPr lang="fr-FR" smtClean="0"/>
              <a:t>‹N°›</a:t>
            </a:fld>
            <a:endParaRPr lang="fr-FR"/>
          </a:p>
        </p:txBody>
      </p:sp>
    </p:spTree>
    <p:extLst>
      <p:ext uri="{BB962C8B-B14F-4D97-AF65-F5344CB8AC3E}">
        <p14:creationId xmlns:p14="http://schemas.microsoft.com/office/powerpoint/2010/main" val="356760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39EAF8-CBAA-4E70-A086-8AA60E71CF1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6D8AAF9-871B-4C5A-8813-39AFCC8F292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1561743-0E5B-4594-8FBF-AACC629C6367}"/>
              </a:ext>
            </a:extLst>
          </p:cNvPr>
          <p:cNvSpPr>
            <a:spLocks noGrp="1"/>
          </p:cNvSpPr>
          <p:nvPr>
            <p:ph type="dt" sz="half" idx="10"/>
          </p:nvPr>
        </p:nvSpPr>
        <p:spPr/>
        <p:txBody>
          <a:bodyPr/>
          <a:lstStyle/>
          <a:p>
            <a:fld id="{6179BA7D-B1BB-4DD4-8CDF-E59800EAFCA5}" type="datetime1">
              <a:rPr lang="fr-FR" smtClean="0"/>
              <a:t>10/06/2020</a:t>
            </a:fld>
            <a:endParaRPr lang="fr-FR"/>
          </a:p>
        </p:txBody>
      </p:sp>
      <p:sp>
        <p:nvSpPr>
          <p:cNvPr id="5" name="Espace réservé du pied de page 4">
            <a:extLst>
              <a:ext uri="{FF2B5EF4-FFF2-40B4-BE49-F238E27FC236}">
                <a16:creationId xmlns:a16="http://schemas.microsoft.com/office/drawing/2014/main" id="{E11D4960-A752-4DC5-9F77-F20A1CEDA480}"/>
              </a:ext>
            </a:extLst>
          </p:cNvPr>
          <p:cNvSpPr>
            <a:spLocks noGrp="1"/>
          </p:cNvSpPr>
          <p:nvPr>
            <p:ph type="ftr" sz="quarter" idx="11"/>
          </p:nvPr>
        </p:nvSpPr>
        <p:spPr/>
        <p:txBody>
          <a:bodyPr/>
          <a:lstStyle/>
          <a:p>
            <a:r>
              <a:rPr lang="fr-FR"/>
              <a:t>Prévention des erreurs médicamenteuses en anesthésie et en reanimation  en période de crise sanitaire aigüe; Version Mai 2020</a:t>
            </a:r>
          </a:p>
        </p:txBody>
      </p:sp>
      <p:sp>
        <p:nvSpPr>
          <p:cNvPr id="6" name="Espace réservé du numéro de diapositive 5">
            <a:extLst>
              <a:ext uri="{FF2B5EF4-FFF2-40B4-BE49-F238E27FC236}">
                <a16:creationId xmlns:a16="http://schemas.microsoft.com/office/drawing/2014/main" id="{DA34C6A2-1BFC-4E27-A234-979E8D6EB372}"/>
              </a:ext>
            </a:extLst>
          </p:cNvPr>
          <p:cNvSpPr>
            <a:spLocks noGrp="1"/>
          </p:cNvSpPr>
          <p:nvPr>
            <p:ph type="sldNum" sz="quarter" idx="12"/>
          </p:nvPr>
        </p:nvSpPr>
        <p:spPr/>
        <p:txBody>
          <a:bodyPr/>
          <a:lstStyle/>
          <a:p>
            <a:fld id="{815EBFAA-CE30-46F1-BE51-457160F6CB4F}" type="slidenum">
              <a:rPr lang="fr-FR" smtClean="0"/>
              <a:t>‹N°›</a:t>
            </a:fld>
            <a:endParaRPr lang="fr-FR"/>
          </a:p>
        </p:txBody>
      </p:sp>
    </p:spTree>
    <p:extLst>
      <p:ext uri="{BB962C8B-B14F-4D97-AF65-F5344CB8AC3E}">
        <p14:creationId xmlns:p14="http://schemas.microsoft.com/office/powerpoint/2010/main" val="496125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7F108F-F793-4C49-947A-CBDE864B103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F8BC6A8-99C4-4315-89C2-33CEF8C942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27A600B-3111-4275-B4E3-820ED972EFFD}"/>
              </a:ext>
            </a:extLst>
          </p:cNvPr>
          <p:cNvSpPr>
            <a:spLocks noGrp="1"/>
          </p:cNvSpPr>
          <p:nvPr>
            <p:ph type="dt" sz="half" idx="10"/>
          </p:nvPr>
        </p:nvSpPr>
        <p:spPr/>
        <p:txBody>
          <a:bodyPr/>
          <a:lstStyle/>
          <a:p>
            <a:fld id="{155A37B8-5A6A-469A-A26C-4CA37908E383}" type="datetime1">
              <a:rPr lang="fr-FR" smtClean="0"/>
              <a:t>10/06/2020</a:t>
            </a:fld>
            <a:endParaRPr lang="fr-FR"/>
          </a:p>
        </p:txBody>
      </p:sp>
      <p:sp>
        <p:nvSpPr>
          <p:cNvPr id="5" name="Espace réservé du pied de page 4">
            <a:extLst>
              <a:ext uri="{FF2B5EF4-FFF2-40B4-BE49-F238E27FC236}">
                <a16:creationId xmlns:a16="http://schemas.microsoft.com/office/drawing/2014/main" id="{9B3B7CD3-4142-48B4-871A-4FF5C6E0B6CE}"/>
              </a:ext>
            </a:extLst>
          </p:cNvPr>
          <p:cNvSpPr>
            <a:spLocks noGrp="1"/>
          </p:cNvSpPr>
          <p:nvPr>
            <p:ph type="ftr" sz="quarter" idx="11"/>
          </p:nvPr>
        </p:nvSpPr>
        <p:spPr/>
        <p:txBody>
          <a:bodyPr/>
          <a:lstStyle/>
          <a:p>
            <a:r>
              <a:rPr lang="fr-FR"/>
              <a:t>Prévention des erreurs médicamenteuses en anesthésie et en reanimation  en période de crise sanitaire aigüe; Version Mai 2020</a:t>
            </a:r>
          </a:p>
        </p:txBody>
      </p:sp>
      <p:sp>
        <p:nvSpPr>
          <p:cNvPr id="6" name="Espace réservé du numéro de diapositive 5">
            <a:extLst>
              <a:ext uri="{FF2B5EF4-FFF2-40B4-BE49-F238E27FC236}">
                <a16:creationId xmlns:a16="http://schemas.microsoft.com/office/drawing/2014/main" id="{E402A096-6772-402B-A1D8-46CD443DB64B}"/>
              </a:ext>
            </a:extLst>
          </p:cNvPr>
          <p:cNvSpPr>
            <a:spLocks noGrp="1"/>
          </p:cNvSpPr>
          <p:nvPr>
            <p:ph type="sldNum" sz="quarter" idx="12"/>
          </p:nvPr>
        </p:nvSpPr>
        <p:spPr/>
        <p:txBody>
          <a:bodyPr/>
          <a:lstStyle/>
          <a:p>
            <a:fld id="{815EBFAA-CE30-46F1-BE51-457160F6CB4F}" type="slidenum">
              <a:rPr lang="fr-FR" smtClean="0"/>
              <a:t>‹N°›</a:t>
            </a:fld>
            <a:endParaRPr lang="fr-FR"/>
          </a:p>
        </p:txBody>
      </p:sp>
    </p:spTree>
    <p:extLst>
      <p:ext uri="{BB962C8B-B14F-4D97-AF65-F5344CB8AC3E}">
        <p14:creationId xmlns:p14="http://schemas.microsoft.com/office/powerpoint/2010/main" val="167054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A50FB-7CD8-4410-A904-E48EF0BDDBF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BC14DE5-0D96-46AC-88FF-8238B931F94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05308A8-A176-4A78-82C2-1A0265DB584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EC671D0-FEA6-47D8-91B9-2D0268FA99FD}"/>
              </a:ext>
            </a:extLst>
          </p:cNvPr>
          <p:cNvSpPr>
            <a:spLocks noGrp="1"/>
          </p:cNvSpPr>
          <p:nvPr>
            <p:ph type="dt" sz="half" idx="10"/>
          </p:nvPr>
        </p:nvSpPr>
        <p:spPr/>
        <p:txBody>
          <a:bodyPr/>
          <a:lstStyle/>
          <a:p>
            <a:fld id="{188BF557-294D-4D0F-A8A0-637AEC6AD1D1}" type="datetime1">
              <a:rPr lang="fr-FR" smtClean="0"/>
              <a:t>10/06/2020</a:t>
            </a:fld>
            <a:endParaRPr lang="fr-FR"/>
          </a:p>
        </p:txBody>
      </p:sp>
      <p:sp>
        <p:nvSpPr>
          <p:cNvPr id="6" name="Espace réservé du pied de page 5">
            <a:extLst>
              <a:ext uri="{FF2B5EF4-FFF2-40B4-BE49-F238E27FC236}">
                <a16:creationId xmlns:a16="http://schemas.microsoft.com/office/drawing/2014/main" id="{0C2B3C49-18F6-4620-B0F4-956B589D2E1B}"/>
              </a:ext>
            </a:extLst>
          </p:cNvPr>
          <p:cNvSpPr>
            <a:spLocks noGrp="1"/>
          </p:cNvSpPr>
          <p:nvPr>
            <p:ph type="ftr" sz="quarter" idx="11"/>
          </p:nvPr>
        </p:nvSpPr>
        <p:spPr/>
        <p:txBody>
          <a:bodyPr/>
          <a:lstStyle/>
          <a:p>
            <a:r>
              <a:rPr lang="fr-FR"/>
              <a:t>Prévention des erreurs médicamenteuses en anesthésie et en reanimation  en période de crise sanitaire aigüe; Version Mai 2020</a:t>
            </a:r>
          </a:p>
        </p:txBody>
      </p:sp>
      <p:sp>
        <p:nvSpPr>
          <p:cNvPr id="7" name="Espace réservé du numéro de diapositive 6">
            <a:extLst>
              <a:ext uri="{FF2B5EF4-FFF2-40B4-BE49-F238E27FC236}">
                <a16:creationId xmlns:a16="http://schemas.microsoft.com/office/drawing/2014/main" id="{4161D4C8-FE55-4E26-8947-10E2B2179E86}"/>
              </a:ext>
            </a:extLst>
          </p:cNvPr>
          <p:cNvSpPr>
            <a:spLocks noGrp="1"/>
          </p:cNvSpPr>
          <p:nvPr>
            <p:ph type="sldNum" sz="quarter" idx="12"/>
          </p:nvPr>
        </p:nvSpPr>
        <p:spPr/>
        <p:txBody>
          <a:bodyPr/>
          <a:lstStyle/>
          <a:p>
            <a:fld id="{815EBFAA-CE30-46F1-BE51-457160F6CB4F}" type="slidenum">
              <a:rPr lang="fr-FR" smtClean="0"/>
              <a:t>‹N°›</a:t>
            </a:fld>
            <a:endParaRPr lang="fr-FR"/>
          </a:p>
        </p:txBody>
      </p:sp>
    </p:spTree>
    <p:extLst>
      <p:ext uri="{BB962C8B-B14F-4D97-AF65-F5344CB8AC3E}">
        <p14:creationId xmlns:p14="http://schemas.microsoft.com/office/powerpoint/2010/main" val="2780635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A8ED05-CDD9-4828-9C1D-25F02C392EC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99902E6-0622-47B7-940F-0287AB3C2C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112770B-281A-4916-B139-2FC32F8A065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1EAA484-0C96-4682-84F6-C15280523C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97DD45B-2D67-4AAB-8F7E-ABBFC2B72F5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68E746E-3C8F-4C3D-A461-42DBDDD686B8}"/>
              </a:ext>
            </a:extLst>
          </p:cNvPr>
          <p:cNvSpPr>
            <a:spLocks noGrp="1"/>
          </p:cNvSpPr>
          <p:nvPr>
            <p:ph type="dt" sz="half" idx="10"/>
          </p:nvPr>
        </p:nvSpPr>
        <p:spPr/>
        <p:txBody>
          <a:bodyPr/>
          <a:lstStyle/>
          <a:p>
            <a:fld id="{65E55A86-F497-4F71-958E-92BE5A8B8668}" type="datetime1">
              <a:rPr lang="fr-FR" smtClean="0"/>
              <a:t>10/06/2020</a:t>
            </a:fld>
            <a:endParaRPr lang="fr-FR"/>
          </a:p>
        </p:txBody>
      </p:sp>
      <p:sp>
        <p:nvSpPr>
          <p:cNvPr id="8" name="Espace réservé du pied de page 7">
            <a:extLst>
              <a:ext uri="{FF2B5EF4-FFF2-40B4-BE49-F238E27FC236}">
                <a16:creationId xmlns:a16="http://schemas.microsoft.com/office/drawing/2014/main" id="{81A917F1-D6C4-4CF8-90A2-28618E165746}"/>
              </a:ext>
            </a:extLst>
          </p:cNvPr>
          <p:cNvSpPr>
            <a:spLocks noGrp="1"/>
          </p:cNvSpPr>
          <p:nvPr>
            <p:ph type="ftr" sz="quarter" idx="11"/>
          </p:nvPr>
        </p:nvSpPr>
        <p:spPr/>
        <p:txBody>
          <a:bodyPr/>
          <a:lstStyle/>
          <a:p>
            <a:r>
              <a:rPr lang="fr-FR"/>
              <a:t>Prévention des erreurs médicamenteuses en anesthésie et en reanimation  en période de crise sanitaire aigüe; Version Mai 2020</a:t>
            </a:r>
          </a:p>
        </p:txBody>
      </p:sp>
      <p:sp>
        <p:nvSpPr>
          <p:cNvPr id="9" name="Espace réservé du numéro de diapositive 8">
            <a:extLst>
              <a:ext uri="{FF2B5EF4-FFF2-40B4-BE49-F238E27FC236}">
                <a16:creationId xmlns:a16="http://schemas.microsoft.com/office/drawing/2014/main" id="{A70522C8-DBFD-444F-B917-37CA3B90FEAE}"/>
              </a:ext>
            </a:extLst>
          </p:cNvPr>
          <p:cNvSpPr>
            <a:spLocks noGrp="1"/>
          </p:cNvSpPr>
          <p:nvPr>
            <p:ph type="sldNum" sz="quarter" idx="12"/>
          </p:nvPr>
        </p:nvSpPr>
        <p:spPr/>
        <p:txBody>
          <a:bodyPr/>
          <a:lstStyle/>
          <a:p>
            <a:fld id="{815EBFAA-CE30-46F1-BE51-457160F6CB4F}" type="slidenum">
              <a:rPr lang="fr-FR" smtClean="0"/>
              <a:t>‹N°›</a:t>
            </a:fld>
            <a:endParaRPr lang="fr-FR"/>
          </a:p>
        </p:txBody>
      </p:sp>
    </p:spTree>
    <p:extLst>
      <p:ext uri="{BB962C8B-B14F-4D97-AF65-F5344CB8AC3E}">
        <p14:creationId xmlns:p14="http://schemas.microsoft.com/office/powerpoint/2010/main" val="808302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53AE9A-6D25-4A8C-A210-CDDDC5A6587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531554A-7A54-4D57-9340-BAEFC436D41C}"/>
              </a:ext>
            </a:extLst>
          </p:cNvPr>
          <p:cNvSpPr>
            <a:spLocks noGrp="1"/>
          </p:cNvSpPr>
          <p:nvPr>
            <p:ph type="dt" sz="half" idx="10"/>
          </p:nvPr>
        </p:nvSpPr>
        <p:spPr/>
        <p:txBody>
          <a:bodyPr/>
          <a:lstStyle/>
          <a:p>
            <a:fld id="{1D6A4F66-80C5-4443-98CD-5D2C376A4E0D}" type="datetime1">
              <a:rPr lang="fr-FR" smtClean="0"/>
              <a:t>10/06/2020</a:t>
            </a:fld>
            <a:endParaRPr lang="fr-FR"/>
          </a:p>
        </p:txBody>
      </p:sp>
      <p:sp>
        <p:nvSpPr>
          <p:cNvPr id="4" name="Espace réservé du pied de page 3">
            <a:extLst>
              <a:ext uri="{FF2B5EF4-FFF2-40B4-BE49-F238E27FC236}">
                <a16:creationId xmlns:a16="http://schemas.microsoft.com/office/drawing/2014/main" id="{4B726918-1576-4837-A3C3-A814ABB805D7}"/>
              </a:ext>
            </a:extLst>
          </p:cNvPr>
          <p:cNvSpPr>
            <a:spLocks noGrp="1"/>
          </p:cNvSpPr>
          <p:nvPr>
            <p:ph type="ftr" sz="quarter" idx="11"/>
          </p:nvPr>
        </p:nvSpPr>
        <p:spPr/>
        <p:txBody>
          <a:bodyPr/>
          <a:lstStyle/>
          <a:p>
            <a:r>
              <a:rPr lang="fr-FR"/>
              <a:t>Prévention des erreurs médicamenteuses en anesthésie et en reanimation  en période de crise sanitaire aigüe; Version Mai 2020</a:t>
            </a:r>
          </a:p>
        </p:txBody>
      </p:sp>
      <p:sp>
        <p:nvSpPr>
          <p:cNvPr id="5" name="Espace réservé du numéro de diapositive 4">
            <a:extLst>
              <a:ext uri="{FF2B5EF4-FFF2-40B4-BE49-F238E27FC236}">
                <a16:creationId xmlns:a16="http://schemas.microsoft.com/office/drawing/2014/main" id="{936697FC-80AC-4224-AAD9-C83A7034C402}"/>
              </a:ext>
            </a:extLst>
          </p:cNvPr>
          <p:cNvSpPr>
            <a:spLocks noGrp="1"/>
          </p:cNvSpPr>
          <p:nvPr>
            <p:ph type="sldNum" sz="quarter" idx="12"/>
          </p:nvPr>
        </p:nvSpPr>
        <p:spPr/>
        <p:txBody>
          <a:bodyPr/>
          <a:lstStyle/>
          <a:p>
            <a:fld id="{815EBFAA-CE30-46F1-BE51-457160F6CB4F}" type="slidenum">
              <a:rPr lang="fr-FR" smtClean="0"/>
              <a:t>‹N°›</a:t>
            </a:fld>
            <a:endParaRPr lang="fr-FR"/>
          </a:p>
        </p:txBody>
      </p:sp>
    </p:spTree>
    <p:extLst>
      <p:ext uri="{BB962C8B-B14F-4D97-AF65-F5344CB8AC3E}">
        <p14:creationId xmlns:p14="http://schemas.microsoft.com/office/powerpoint/2010/main" val="1634084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61D0354-87B5-4094-B984-0FB83F339E72}"/>
              </a:ext>
            </a:extLst>
          </p:cNvPr>
          <p:cNvSpPr>
            <a:spLocks noGrp="1"/>
          </p:cNvSpPr>
          <p:nvPr>
            <p:ph type="dt" sz="half" idx="10"/>
          </p:nvPr>
        </p:nvSpPr>
        <p:spPr/>
        <p:txBody>
          <a:bodyPr/>
          <a:lstStyle/>
          <a:p>
            <a:fld id="{119E59A1-D270-4E8B-97E1-D699FA45750A}" type="datetime1">
              <a:rPr lang="fr-FR" smtClean="0"/>
              <a:t>10/06/2020</a:t>
            </a:fld>
            <a:endParaRPr lang="fr-FR"/>
          </a:p>
        </p:txBody>
      </p:sp>
      <p:sp>
        <p:nvSpPr>
          <p:cNvPr id="3" name="Espace réservé du pied de page 2">
            <a:extLst>
              <a:ext uri="{FF2B5EF4-FFF2-40B4-BE49-F238E27FC236}">
                <a16:creationId xmlns:a16="http://schemas.microsoft.com/office/drawing/2014/main" id="{A6687DCE-9918-4CA7-8D03-7387C3E3AD0A}"/>
              </a:ext>
            </a:extLst>
          </p:cNvPr>
          <p:cNvSpPr>
            <a:spLocks noGrp="1"/>
          </p:cNvSpPr>
          <p:nvPr>
            <p:ph type="ftr" sz="quarter" idx="11"/>
          </p:nvPr>
        </p:nvSpPr>
        <p:spPr/>
        <p:txBody>
          <a:bodyPr/>
          <a:lstStyle/>
          <a:p>
            <a:r>
              <a:rPr lang="fr-FR"/>
              <a:t>Prévention des erreurs médicamenteuses en anesthésie et en reanimation  en période de crise sanitaire aigüe; Version Mai 2020</a:t>
            </a:r>
          </a:p>
        </p:txBody>
      </p:sp>
      <p:sp>
        <p:nvSpPr>
          <p:cNvPr id="4" name="Espace réservé du numéro de diapositive 3">
            <a:extLst>
              <a:ext uri="{FF2B5EF4-FFF2-40B4-BE49-F238E27FC236}">
                <a16:creationId xmlns:a16="http://schemas.microsoft.com/office/drawing/2014/main" id="{BE526F7F-B6E4-4D82-8349-9D19D01A104D}"/>
              </a:ext>
            </a:extLst>
          </p:cNvPr>
          <p:cNvSpPr>
            <a:spLocks noGrp="1"/>
          </p:cNvSpPr>
          <p:nvPr>
            <p:ph type="sldNum" sz="quarter" idx="12"/>
          </p:nvPr>
        </p:nvSpPr>
        <p:spPr/>
        <p:txBody>
          <a:bodyPr/>
          <a:lstStyle/>
          <a:p>
            <a:fld id="{815EBFAA-CE30-46F1-BE51-457160F6CB4F}" type="slidenum">
              <a:rPr lang="fr-FR" smtClean="0"/>
              <a:t>‹N°›</a:t>
            </a:fld>
            <a:endParaRPr lang="fr-FR"/>
          </a:p>
        </p:txBody>
      </p:sp>
    </p:spTree>
    <p:extLst>
      <p:ext uri="{BB962C8B-B14F-4D97-AF65-F5344CB8AC3E}">
        <p14:creationId xmlns:p14="http://schemas.microsoft.com/office/powerpoint/2010/main" val="3168569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F0F8A7-7D48-49E4-B886-FD2E87B46AC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82CCA16-3D2F-4BFD-B930-7323431F5D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18CCD10-EBC3-4A26-BD87-0A1F2E0CBF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F607B01-B242-4F90-85D2-3DE3E120E51A}"/>
              </a:ext>
            </a:extLst>
          </p:cNvPr>
          <p:cNvSpPr>
            <a:spLocks noGrp="1"/>
          </p:cNvSpPr>
          <p:nvPr>
            <p:ph type="dt" sz="half" idx="10"/>
          </p:nvPr>
        </p:nvSpPr>
        <p:spPr/>
        <p:txBody>
          <a:bodyPr/>
          <a:lstStyle/>
          <a:p>
            <a:fld id="{C3160A99-19E4-4DC1-BF2E-31AC89970439}" type="datetime1">
              <a:rPr lang="fr-FR" smtClean="0"/>
              <a:t>10/06/2020</a:t>
            </a:fld>
            <a:endParaRPr lang="fr-FR"/>
          </a:p>
        </p:txBody>
      </p:sp>
      <p:sp>
        <p:nvSpPr>
          <p:cNvPr id="6" name="Espace réservé du pied de page 5">
            <a:extLst>
              <a:ext uri="{FF2B5EF4-FFF2-40B4-BE49-F238E27FC236}">
                <a16:creationId xmlns:a16="http://schemas.microsoft.com/office/drawing/2014/main" id="{B8641251-BE78-445F-A8CD-DEFCE193A797}"/>
              </a:ext>
            </a:extLst>
          </p:cNvPr>
          <p:cNvSpPr>
            <a:spLocks noGrp="1"/>
          </p:cNvSpPr>
          <p:nvPr>
            <p:ph type="ftr" sz="quarter" idx="11"/>
          </p:nvPr>
        </p:nvSpPr>
        <p:spPr/>
        <p:txBody>
          <a:bodyPr/>
          <a:lstStyle/>
          <a:p>
            <a:r>
              <a:rPr lang="fr-FR"/>
              <a:t>Prévention des erreurs médicamenteuses en anesthésie et en reanimation  en période de crise sanitaire aigüe; Version Mai 2020</a:t>
            </a:r>
          </a:p>
        </p:txBody>
      </p:sp>
      <p:sp>
        <p:nvSpPr>
          <p:cNvPr id="7" name="Espace réservé du numéro de diapositive 6">
            <a:extLst>
              <a:ext uri="{FF2B5EF4-FFF2-40B4-BE49-F238E27FC236}">
                <a16:creationId xmlns:a16="http://schemas.microsoft.com/office/drawing/2014/main" id="{2ADE25FF-296A-4248-9909-13BF34578B21}"/>
              </a:ext>
            </a:extLst>
          </p:cNvPr>
          <p:cNvSpPr>
            <a:spLocks noGrp="1"/>
          </p:cNvSpPr>
          <p:nvPr>
            <p:ph type="sldNum" sz="quarter" idx="12"/>
          </p:nvPr>
        </p:nvSpPr>
        <p:spPr/>
        <p:txBody>
          <a:bodyPr/>
          <a:lstStyle/>
          <a:p>
            <a:fld id="{815EBFAA-CE30-46F1-BE51-457160F6CB4F}" type="slidenum">
              <a:rPr lang="fr-FR" smtClean="0"/>
              <a:t>‹N°›</a:t>
            </a:fld>
            <a:endParaRPr lang="fr-FR"/>
          </a:p>
        </p:txBody>
      </p:sp>
    </p:spTree>
    <p:extLst>
      <p:ext uri="{BB962C8B-B14F-4D97-AF65-F5344CB8AC3E}">
        <p14:creationId xmlns:p14="http://schemas.microsoft.com/office/powerpoint/2010/main" val="1720452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4CAE1D-1BAF-42D1-845F-2535750AF1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B91FDB1-4D04-4DD2-9656-C685F920CC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0EA2CB3-1913-4E1D-B275-7831A6D4F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25C926A-6DEF-4060-8B8D-AECAEA673BB3}"/>
              </a:ext>
            </a:extLst>
          </p:cNvPr>
          <p:cNvSpPr>
            <a:spLocks noGrp="1"/>
          </p:cNvSpPr>
          <p:nvPr>
            <p:ph type="dt" sz="half" idx="10"/>
          </p:nvPr>
        </p:nvSpPr>
        <p:spPr/>
        <p:txBody>
          <a:bodyPr/>
          <a:lstStyle/>
          <a:p>
            <a:fld id="{4051B1CF-6222-4F58-9E26-B933AF2B2128}" type="datetime1">
              <a:rPr lang="fr-FR" smtClean="0"/>
              <a:t>10/06/2020</a:t>
            </a:fld>
            <a:endParaRPr lang="fr-FR"/>
          </a:p>
        </p:txBody>
      </p:sp>
      <p:sp>
        <p:nvSpPr>
          <p:cNvPr id="6" name="Espace réservé du pied de page 5">
            <a:extLst>
              <a:ext uri="{FF2B5EF4-FFF2-40B4-BE49-F238E27FC236}">
                <a16:creationId xmlns:a16="http://schemas.microsoft.com/office/drawing/2014/main" id="{4472E213-E58C-46E0-BEC5-9DBF7F2711CE}"/>
              </a:ext>
            </a:extLst>
          </p:cNvPr>
          <p:cNvSpPr>
            <a:spLocks noGrp="1"/>
          </p:cNvSpPr>
          <p:nvPr>
            <p:ph type="ftr" sz="quarter" idx="11"/>
          </p:nvPr>
        </p:nvSpPr>
        <p:spPr/>
        <p:txBody>
          <a:bodyPr/>
          <a:lstStyle/>
          <a:p>
            <a:r>
              <a:rPr lang="fr-FR"/>
              <a:t>Prévention des erreurs médicamenteuses en anesthésie et en reanimation  en période de crise sanitaire aigüe; Version Mai 2020</a:t>
            </a:r>
          </a:p>
        </p:txBody>
      </p:sp>
      <p:sp>
        <p:nvSpPr>
          <p:cNvPr id="7" name="Espace réservé du numéro de diapositive 6">
            <a:extLst>
              <a:ext uri="{FF2B5EF4-FFF2-40B4-BE49-F238E27FC236}">
                <a16:creationId xmlns:a16="http://schemas.microsoft.com/office/drawing/2014/main" id="{B2BDA86B-0E89-4F55-AD59-94CFA98A64F1}"/>
              </a:ext>
            </a:extLst>
          </p:cNvPr>
          <p:cNvSpPr>
            <a:spLocks noGrp="1"/>
          </p:cNvSpPr>
          <p:nvPr>
            <p:ph type="sldNum" sz="quarter" idx="12"/>
          </p:nvPr>
        </p:nvSpPr>
        <p:spPr/>
        <p:txBody>
          <a:bodyPr/>
          <a:lstStyle/>
          <a:p>
            <a:fld id="{815EBFAA-CE30-46F1-BE51-457160F6CB4F}" type="slidenum">
              <a:rPr lang="fr-FR" smtClean="0"/>
              <a:t>‹N°›</a:t>
            </a:fld>
            <a:endParaRPr lang="fr-FR"/>
          </a:p>
        </p:txBody>
      </p:sp>
    </p:spTree>
    <p:extLst>
      <p:ext uri="{BB962C8B-B14F-4D97-AF65-F5344CB8AC3E}">
        <p14:creationId xmlns:p14="http://schemas.microsoft.com/office/powerpoint/2010/main" val="1415354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5BC81A-3B2E-431D-BA7F-1341792F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D932254-863D-44D2-A70E-7A0C5D01E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097DCD-C26E-401B-950D-989932F3E7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B27616-C46D-4C11-8E81-6C72A2CB427E}" type="datetime1">
              <a:rPr lang="fr-FR" smtClean="0"/>
              <a:t>10/06/2020</a:t>
            </a:fld>
            <a:endParaRPr lang="fr-FR"/>
          </a:p>
        </p:txBody>
      </p:sp>
      <p:sp>
        <p:nvSpPr>
          <p:cNvPr id="5" name="Espace réservé du pied de page 4">
            <a:extLst>
              <a:ext uri="{FF2B5EF4-FFF2-40B4-BE49-F238E27FC236}">
                <a16:creationId xmlns:a16="http://schemas.microsoft.com/office/drawing/2014/main" id="{6831171D-84EE-44D3-B676-0981733F71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Prévention des erreurs médicamenteuses en anesthésie et en reanimation  en période de crise sanitaire aigüe; Version Mai 2020</a:t>
            </a:r>
          </a:p>
        </p:txBody>
      </p:sp>
      <p:sp>
        <p:nvSpPr>
          <p:cNvPr id="6" name="Espace réservé du numéro de diapositive 5">
            <a:extLst>
              <a:ext uri="{FF2B5EF4-FFF2-40B4-BE49-F238E27FC236}">
                <a16:creationId xmlns:a16="http://schemas.microsoft.com/office/drawing/2014/main" id="{C98A5F0C-73CC-47FF-8128-8C182CE616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EBFAA-CE30-46F1-BE51-457160F6CB4F}" type="slidenum">
              <a:rPr lang="fr-FR" smtClean="0"/>
              <a:t>‹N°›</a:t>
            </a:fld>
            <a:endParaRPr lang="fr-FR"/>
          </a:p>
        </p:txBody>
      </p:sp>
    </p:spTree>
    <p:extLst>
      <p:ext uri="{BB962C8B-B14F-4D97-AF65-F5344CB8AC3E}">
        <p14:creationId xmlns:p14="http://schemas.microsoft.com/office/powerpoint/2010/main" val="6534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01FBFA3E-4A36-4641-8788-B96F64DFEFA1}"/>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5" name="Espace réservé du numéro de diapositive 4">
            <a:extLst>
              <a:ext uri="{FF2B5EF4-FFF2-40B4-BE49-F238E27FC236}">
                <a16:creationId xmlns:a16="http://schemas.microsoft.com/office/drawing/2014/main" id="{68E9886A-1155-4388-ACB3-A1CE519C1B85}"/>
              </a:ext>
            </a:extLst>
          </p:cNvPr>
          <p:cNvSpPr>
            <a:spLocks noGrp="1"/>
          </p:cNvSpPr>
          <p:nvPr>
            <p:ph type="sldNum" sz="quarter" idx="12"/>
          </p:nvPr>
        </p:nvSpPr>
        <p:spPr/>
        <p:txBody>
          <a:bodyPr/>
          <a:lstStyle/>
          <a:p>
            <a:fld id="{815EBFAA-CE30-46F1-BE51-457160F6CB4F}" type="slidenum">
              <a:rPr lang="fr-FR" smtClean="0"/>
              <a:pPr/>
              <a:t>1</a:t>
            </a:fld>
            <a:endParaRPr lang="fr-FR"/>
          </a:p>
        </p:txBody>
      </p:sp>
      <p:sp>
        <p:nvSpPr>
          <p:cNvPr id="8" name="Rectangle 7">
            <a:extLst>
              <a:ext uri="{FF2B5EF4-FFF2-40B4-BE49-F238E27FC236}">
                <a16:creationId xmlns:a16="http://schemas.microsoft.com/office/drawing/2014/main" id="{CD4F91C0-4D62-4886-A247-9C1804064014}"/>
              </a:ext>
            </a:extLst>
          </p:cNvPr>
          <p:cNvSpPr/>
          <p:nvPr/>
        </p:nvSpPr>
        <p:spPr>
          <a:xfrm>
            <a:off x="0" y="1"/>
            <a:ext cx="12192000" cy="1007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2"/>
          <a:stretch>
            <a:fillRect/>
          </a:stretch>
        </p:blipFill>
        <p:spPr>
          <a:xfrm>
            <a:off x="2864278" y="1285773"/>
            <a:ext cx="6328196" cy="5572227"/>
          </a:xfrm>
          <a:prstGeom prst="rect">
            <a:avLst/>
          </a:prstGeom>
        </p:spPr>
      </p:pic>
    </p:spTree>
    <p:extLst>
      <p:ext uri="{BB962C8B-B14F-4D97-AF65-F5344CB8AC3E}">
        <p14:creationId xmlns:p14="http://schemas.microsoft.com/office/powerpoint/2010/main" val="411811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FBBDB59-E07A-40A7-9A38-A17EBA5E8B9C}"/>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1305D9C3-2F1E-429D-A508-B5840C1F0EDB}"/>
              </a:ext>
            </a:extLst>
          </p:cNvPr>
          <p:cNvSpPr>
            <a:spLocks noGrp="1"/>
          </p:cNvSpPr>
          <p:nvPr>
            <p:ph type="sldNum" sz="quarter" idx="12"/>
          </p:nvPr>
        </p:nvSpPr>
        <p:spPr/>
        <p:txBody>
          <a:bodyPr/>
          <a:lstStyle/>
          <a:p>
            <a:fld id="{815EBFAA-CE30-46F1-BE51-457160F6CB4F}" type="slidenum">
              <a:rPr lang="fr-FR" smtClean="0"/>
              <a:pPr/>
              <a:t>10</a:t>
            </a:fld>
            <a:endParaRPr lang="fr-FR"/>
          </a:p>
        </p:txBody>
      </p:sp>
      <p:sp>
        <p:nvSpPr>
          <p:cNvPr id="5" name="ZoneTexte 4">
            <a:extLst>
              <a:ext uri="{FF2B5EF4-FFF2-40B4-BE49-F238E27FC236}">
                <a16:creationId xmlns:a16="http://schemas.microsoft.com/office/drawing/2014/main" id="{5A5E7B00-A23F-4602-8696-A33BBD0477D8}"/>
              </a:ext>
            </a:extLst>
          </p:cNvPr>
          <p:cNvSpPr txBox="1"/>
          <p:nvPr/>
        </p:nvSpPr>
        <p:spPr>
          <a:xfrm>
            <a:off x="1377765" y="227100"/>
            <a:ext cx="9436494" cy="584775"/>
          </a:xfrm>
          <a:prstGeom prst="rect">
            <a:avLst/>
          </a:prstGeom>
          <a:noFill/>
        </p:spPr>
        <p:txBody>
          <a:bodyPr wrap="none" rtlCol="0">
            <a:spAutoFit/>
          </a:bodyPr>
          <a:lstStyle/>
          <a:p>
            <a:pPr algn="ctr"/>
            <a:r>
              <a:rPr lang="fr-FR" sz="3200" b="1" dirty="0">
                <a:solidFill>
                  <a:srgbClr val="0070C0"/>
                </a:solidFill>
              </a:rPr>
              <a:t>Préconisations visant à prévenir les EM-AR: Pour qui  ?</a:t>
            </a:r>
          </a:p>
        </p:txBody>
      </p:sp>
      <p:sp>
        <p:nvSpPr>
          <p:cNvPr id="7" name="Rectangle 6">
            <a:extLst>
              <a:ext uri="{FF2B5EF4-FFF2-40B4-BE49-F238E27FC236}">
                <a16:creationId xmlns:a16="http://schemas.microsoft.com/office/drawing/2014/main" id="{C06E6F31-6B50-473F-BB9C-9319E4254BAF}"/>
              </a:ext>
            </a:extLst>
          </p:cNvPr>
          <p:cNvSpPr/>
          <p:nvPr/>
        </p:nvSpPr>
        <p:spPr>
          <a:xfrm>
            <a:off x="922416" y="1376469"/>
            <a:ext cx="10347194" cy="1214563"/>
          </a:xfrm>
          <a:prstGeom prst="rect">
            <a:avLst/>
          </a:prstGeom>
        </p:spPr>
        <p:txBody>
          <a:bodyPr wrap="square">
            <a:spAutoFit/>
          </a:bodyPr>
          <a:lstStyle/>
          <a:p>
            <a:pPr algn="just">
              <a:lnSpc>
                <a:spcPct val="115000"/>
              </a:lnSpc>
              <a:spcAft>
                <a:spcPts val="0"/>
              </a:spcAft>
            </a:pPr>
            <a:r>
              <a:rPr lang="fr-FR" b="1" dirty="0">
                <a:latin typeface="Calibri" panose="020F0502020204030204" pitchFamily="34" charset="0"/>
                <a:ea typeface="Calibri" panose="020F0502020204030204" pitchFamily="34" charset="0"/>
                <a:cs typeface="Calibri" panose="020F0502020204030204" pitchFamily="34" charset="0"/>
              </a:rPr>
              <a:t>Afin d’être parfaitement adaptées aux différents publics cibles et faciliter leur mise en application concrète, </a:t>
            </a:r>
          </a:p>
          <a:p>
            <a:pPr algn="just">
              <a:lnSpc>
                <a:spcPct val="115000"/>
              </a:lnSpc>
              <a:spcAft>
                <a:spcPts val="0"/>
              </a:spcAft>
            </a:pPr>
            <a:r>
              <a:rPr lang="fr-FR" b="1" dirty="0">
                <a:latin typeface="Calibri" panose="020F0502020204030204" pitchFamily="34" charset="0"/>
                <a:ea typeface="Calibri" panose="020F0502020204030204" pitchFamily="34" charset="0"/>
                <a:cs typeface="Calibri" panose="020F0502020204030204" pitchFamily="34" charset="0"/>
              </a:rPr>
              <a:t>le groupe de travail SFAR-SFPC a décliné les préconisations sous forme d’un kit pédagogique regroupant plusieurs outils et supports.</a:t>
            </a:r>
          </a:p>
          <a:p>
            <a:pPr algn="just">
              <a:lnSpc>
                <a:spcPct val="115000"/>
              </a:lnSpc>
              <a:spcAft>
                <a:spcPts val="0"/>
              </a:spcAft>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73A2F013-303E-41BB-B4BA-7CABBB203C72}"/>
              </a:ext>
            </a:extLst>
          </p:cNvPr>
          <p:cNvPicPr>
            <a:picLocks noChangeAspect="1"/>
          </p:cNvPicPr>
          <p:nvPr/>
        </p:nvPicPr>
        <p:blipFill>
          <a:blip r:embed="rId2"/>
          <a:stretch>
            <a:fillRect/>
          </a:stretch>
        </p:blipFill>
        <p:spPr>
          <a:xfrm>
            <a:off x="1288949" y="2791995"/>
            <a:ext cx="9478851" cy="2827506"/>
          </a:xfrm>
          <a:prstGeom prst="rect">
            <a:avLst/>
          </a:prstGeom>
        </p:spPr>
      </p:pic>
    </p:spTree>
    <p:extLst>
      <p:ext uri="{BB962C8B-B14F-4D97-AF65-F5344CB8AC3E}">
        <p14:creationId xmlns:p14="http://schemas.microsoft.com/office/powerpoint/2010/main" val="2227025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8D3E227-CF5A-4990-A79D-81F98545A2E8}"/>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9D379D7F-D300-45DC-930F-D304A988B771}"/>
              </a:ext>
            </a:extLst>
          </p:cNvPr>
          <p:cNvSpPr>
            <a:spLocks noGrp="1"/>
          </p:cNvSpPr>
          <p:nvPr>
            <p:ph type="sldNum" sz="quarter" idx="12"/>
          </p:nvPr>
        </p:nvSpPr>
        <p:spPr/>
        <p:txBody>
          <a:bodyPr/>
          <a:lstStyle/>
          <a:p>
            <a:fld id="{815EBFAA-CE30-46F1-BE51-457160F6CB4F}" type="slidenum">
              <a:rPr lang="fr-FR" smtClean="0"/>
              <a:pPr/>
              <a:t>11</a:t>
            </a:fld>
            <a:endParaRPr lang="fr-FR"/>
          </a:p>
        </p:txBody>
      </p:sp>
      <p:pic>
        <p:nvPicPr>
          <p:cNvPr id="4" name="Picture 10">
            <a:extLst>
              <a:ext uri="{FF2B5EF4-FFF2-40B4-BE49-F238E27FC236}">
                <a16:creationId xmlns:a16="http://schemas.microsoft.com/office/drawing/2014/main" id="{069F2DA2-1A1F-41B6-8C9E-83E1D5C72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8570" y="2374281"/>
            <a:ext cx="1927225" cy="192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590367FC-3DEF-4304-914E-590F07C22A5B}"/>
              </a:ext>
            </a:extLst>
          </p:cNvPr>
          <p:cNvSpPr/>
          <p:nvPr/>
        </p:nvSpPr>
        <p:spPr>
          <a:xfrm>
            <a:off x="973493" y="1178736"/>
            <a:ext cx="9242111" cy="4500527"/>
          </a:xfrm>
          <a:prstGeom prst="rect">
            <a:avLst/>
          </a:prstGeom>
        </p:spPr>
        <p:txBody>
          <a:bodyPr wrap="square">
            <a:spAutoFit/>
          </a:bodyPr>
          <a:lstStyle/>
          <a:p>
            <a:pPr>
              <a:lnSpc>
                <a:spcPct val="115000"/>
              </a:lnSpc>
              <a:spcAft>
                <a:spcPts val="0"/>
              </a:spcAft>
            </a:pPr>
            <a:r>
              <a:rPr lang="fr-FR" sz="2400" b="1" dirty="0">
                <a:latin typeface="Calibri" panose="020F0502020204030204" pitchFamily="34" charset="0"/>
                <a:ea typeface="Calibri" panose="020F0502020204030204" pitchFamily="34" charset="0"/>
                <a:cs typeface="Calibri" panose="020F0502020204030204" pitchFamily="34" charset="0"/>
              </a:rPr>
              <a:t>Des préconisations visant la </a:t>
            </a:r>
          </a:p>
          <a:p>
            <a:pPr>
              <a:lnSpc>
                <a:spcPct val="115000"/>
              </a:lnSpc>
              <a:spcAft>
                <a:spcPts val="0"/>
              </a:spcAft>
            </a:pPr>
            <a:r>
              <a:rPr lang="fr-FR" sz="2400" b="1" i="1" dirty="0">
                <a:solidFill>
                  <a:srgbClr val="0070C0"/>
                </a:solidFill>
                <a:latin typeface="Calibri" panose="020F0502020204030204" pitchFamily="34" charset="0"/>
                <a:ea typeface="Calibri" panose="020F0502020204030204" pitchFamily="34" charset="0"/>
                <a:cs typeface="Calibri" panose="020F0502020204030204" pitchFamily="34" charset="0"/>
              </a:rPr>
              <a:t>Prévention des erreurs médicamenteuses</a:t>
            </a:r>
            <a:r>
              <a:rPr lang="fr-FR"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fr-FR" sz="2400" b="1" i="1" dirty="0">
                <a:solidFill>
                  <a:srgbClr val="0070C0"/>
                </a:solidFill>
                <a:latin typeface="Calibri" panose="020F0502020204030204" pitchFamily="34" charset="0"/>
                <a:ea typeface="Calibri" panose="020F0502020204030204" pitchFamily="34" charset="0"/>
                <a:cs typeface="Calibri" panose="020F0502020204030204" pitchFamily="34" charset="0"/>
              </a:rPr>
              <a:t>en anesthésie et </a:t>
            </a:r>
          </a:p>
          <a:p>
            <a:pPr>
              <a:lnSpc>
                <a:spcPct val="115000"/>
              </a:lnSpc>
              <a:spcAft>
                <a:spcPts val="0"/>
              </a:spcAft>
            </a:pPr>
            <a:r>
              <a:rPr lang="fr-FR" sz="2400" b="1" i="1" dirty="0">
                <a:solidFill>
                  <a:srgbClr val="0070C0"/>
                </a:solidFill>
                <a:latin typeface="Calibri" panose="020F0502020204030204" pitchFamily="34" charset="0"/>
                <a:ea typeface="Calibri" panose="020F0502020204030204" pitchFamily="34" charset="0"/>
                <a:cs typeface="Calibri" panose="020F0502020204030204" pitchFamily="34" charset="0"/>
              </a:rPr>
              <a:t>en réanimation (EM-AR) en période de crise sanitaire aigüe :</a:t>
            </a:r>
          </a:p>
          <a:p>
            <a:pPr>
              <a:lnSpc>
                <a:spcPct val="115000"/>
              </a:lnSpc>
              <a:spcAft>
                <a:spcPts val="0"/>
              </a:spcAft>
            </a:pPr>
            <a:endParaRPr lang="fr-FR" sz="105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436688" indent="-342900">
              <a:lnSpc>
                <a:spcPct val="115000"/>
              </a:lnSpc>
              <a:spcAft>
                <a:spcPts val="0"/>
              </a:spcAft>
              <a:buFont typeface="Arial" panose="020B0604020202020204" pitchFamily="34" charset="0"/>
              <a:buChar char="•"/>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Pourquoi ?</a:t>
            </a:r>
          </a:p>
          <a:p>
            <a:pPr marL="1436688" indent="-342900">
              <a:lnSpc>
                <a:spcPct val="115000"/>
              </a:lnSpc>
              <a:spcAft>
                <a:spcPts val="0"/>
              </a:spcAft>
              <a:buFont typeface="Arial" panose="020B0604020202020204" pitchFamily="34" charset="0"/>
              <a:buChar char="•"/>
            </a:pPr>
            <a:endPar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436688" indent="-342900">
              <a:lnSpc>
                <a:spcPct val="115000"/>
              </a:lnSpc>
              <a:spcAft>
                <a:spcPts val="0"/>
              </a:spcAft>
              <a:buFont typeface="Arial" panose="020B0604020202020204" pitchFamily="34" charset="0"/>
              <a:buChar char="•"/>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Pour qui ?</a:t>
            </a:r>
          </a:p>
          <a:p>
            <a:pPr marL="1436688" indent="-342900">
              <a:lnSpc>
                <a:spcPct val="115000"/>
              </a:lnSpc>
              <a:spcAft>
                <a:spcPts val="0"/>
              </a:spcAft>
              <a:buFont typeface="Arial" panose="020B0604020202020204" pitchFamily="34" charset="0"/>
              <a:buChar char="•"/>
            </a:pPr>
            <a:endPar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436688" indent="-342900">
              <a:lnSpc>
                <a:spcPct val="115000"/>
              </a:lnSpc>
              <a:spcAft>
                <a:spcPts val="0"/>
              </a:spcAft>
              <a:buFont typeface="Arial" panose="020B0604020202020204" pitchFamily="34" charset="0"/>
              <a:buChar char="•"/>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Quelles préconisations ?</a:t>
            </a:r>
          </a:p>
          <a:p>
            <a:pPr marL="1436688" indent="-342900">
              <a:lnSpc>
                <a:spcPct val="115000"/>
              </a:lnSpc>
              <a:spcAft>
                <a:spcPts val="0"/>
              </a:spcAft>
              <a:buFont typeface="Arial" panose="020B0604020202020204" pitchFamily="34" charset="0"/>
              <a:buChar char="•"/>
            </a:pPr>
            <a:endPar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436688" indent="-342900">
              <a:lnSpc>
                <a:spcPct val="115000"/>
              </a:lnSpc>
              <a:spcAft>
                <a:spcPts val="0"/>
              </a:spcAft>
              <a:buFont typeface="Arial" panose="020B0604020202020204" pitchFamily="34" charset="0"/>
              <a:buChar char="•"/>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Et maintenant ?</a:t>
            </a:r>
            <a:endPar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 coins arrondis 5">
            <a:extLst>
              <a:ext uri="{FF2B5EF4-FFF2-40B4-BE49-F238E27FC236}">
                <a16:creationId xmlns:a16="http://schemas.microsoft.com/office/drawing/2014/main" id="{C2C43C38-5B3E-47C4-9B89-81EC1A90AFD9}"/>
              </a:ext>
            </a:extLst>
          </p:cNvPr>
          <p:cNvSpPr/>
          <p:nvPr/>
        </p:nvSpPr>
        <p:spPr>
          <a:xfrm>
            <a:off x="1838632" y="4208207"/>
            <a:ext cx="4729316" cy="68825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57481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9ABAB55-8B95-4A98-BDAE-E5F7B060F8B2}"/>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B7BB91A7-7CC3-4B88-BC22-764723039AA7}"/>
              </a:ext>
            </a:extLst>
          </p:cNvPr>
          <p:cNvSpPr>
            <a:spLocks noGrp="1"/>
          </p:cNvSpPr>
          <p:nvPr>
            <p:ph type="sldNum" sz="quarter" idx="12"/>
          </p:nvPr>
        </p:nvSpPr>
        <p:spPr/>
        <p:txBody>
          <a:bodyPr/>
          <a:lstStyle/>
          <a:p>
            <a:fld id="{815EBFAA-CE30-46F1-BE51-457160F6CB4F}" type="slidenum">
              <a:rPr lang="fr-FR" smtClean="0"/>
              <a:pPr/>
              <a:t>12</a:t>
            </a:fld>
            <a:endParaRPr lang="fr-FR"/>
          </a:p>
        </p:txBody>
      </p:sp>
      <p:sp>
        <p:nvSpPr>
          <p:cNvPr id="4" name="ZoneTexte 3">
            <a:extLst>
              <a:ext uri="{FF2B5EF4-FFF2-40B4-BE49-F238E27FC236}">
                <a16:creationId xmlns:a16="http://schemas.microsoft.com/office/drawing/2014/main" id="{34FC273F-942A-4EDB-8452-7AEB1E33100B}"/>
              </a:ext>
            </a:extLst>
          </p:cNvPr>
          <p:cNvSpPr txBox="1"/>
          <p:nvPr/>
        </p:nvSpPr>
        <p:spPr>
          <a:xfrm>
            <a:off x="1985953" y="227100"/>
            <a:ext cx="8220135" cy="584775"/>
          </a:xfrm>
          <a:prstGeom prst="rect">
            <a:avLst/>
          </a:prstGeom>
          <a:noFill/>
        </p:spPr>
        <p:txBody>
          <a:bodyPr wrap="none" rtlCol="0">
            <a:spAutoFit/>
          </a:bodyPr>
          <a:lstStyle/>
          <a:p>
            <a:pPr algn="ctr"/>
            <a:r>
              <a:rPr lang="fr-FR" sz="3200" b="1" dirty="0">
                <a:solidFill>
                  <a:srgbClr val="0070C0"/>
                </a:solidFill>
              </a:rPr>
              <a:t>Méthodologie d’élaboration des préconisations</a:t>
            </a:r>
          </a:p>
        </p:txBody>
      </p:sp>
      <p:sp>
        <p:nvSpPr>
          <p:cNvPr id="5" name="Rectangle 4">
            <a:extLst>
              <a:ext uri="{FF2B5EF4-FFF2-40B4-BE49-F238E27FC236}">
                <a16:creationId xmlns:a16="http://schemas.microsoft.com/office/drawing/2014/main" id="{73FFAC46-2718-4462-8D76-A0BAD854B78D}"/>
              </a:ext>
            </a:extLst>
          </p:cNvPr>
          <p:cNvSpPr/>
          <p:nvPr/>
        </p:nvSpPr>
        <p:spPr>
          <a:xfrm>
            <a:off x="939080" y="1610333"/>
            <a:ext cx="10451690" cy="3939540"/>
          </a:xfrm>
          <a:prstGeom prst="rect">
            <a:avLst/>
          </a:prstGeom>
        </p:spPr>
        <p:txBody>
          <a:bodyPr wrap="square">
            <a:spAutoFit/>
          </a:bodyPr>
          <a:lstStyle/>
          <a:p>
            <a:pPr algn="just"/>
            <a:r>
              <a:rPr lang="fr-FR" sz="2000" b="1" dirty="0"/>
              <a:t>Les préconisations ont été élaborées et relues par un </a:t>
            </a:r>
            <a:r>
              <a:rPr lang="fr-FR" sz="2000" b="1" dirty="0">
                <a:solidFill>
                  <a:srgbClr val="0070C0"/>
                </a:solidFill>
              </a:rPr>
              <a:t>groupe pluriprofessionnel constitué d’experts de la SFAR et de la SFPC. </a:t>
            </a:r>
          </a:p>
          <a:p>
            <a:pPr algn="just"/>
            <a:endParaRPr lang="fr-FR" sz="2000" b="1" dirty="0"/>
          </a:p>
          <a:p>
            <a:pPr algn="just"/>
            <a:r>
              <a:rPr lang="fr-FR" sz="2000" b="1" dirty="0"/>
              <a:t>Elles correspondent à une approche </a:t>
            </a:r>
            <a:r>
              <a:rPr lang="fr-FR" sz="2000" b="1" dirty="0">
                <a:solidFill>
                  <a:srgbClr val="0070C0"/>
                </a:solidFill>
              </a:rPr>
              <a:t>globale</a:t>
            </a:r>
            <a:r>
              <a:rPr lang="fr-FR" sz="2000" b="1" dirty="0"/>
              <a:t> et </a:t>
            </a:r>
            <a:r>
              <a:rPr lang="fr-FR" sz="2000" b="1" dirty="0">
                <a:solidFill>
                  <a:srgbClr val="0070C0"/>
                </a:solidFill>
              </a:rPr>
              <a:t>systémique</a:t>
            </a:r>
            <a:r>
              <a:rPr lang="fr-FR" sz="2000" b="1" dirty="0"/>
              <a:t> basée sur :  </a:t>
            </a:r>
          </a:p>
          <a:p>
            <a:pPr algn="just"/>
            <a:endParaRPr lang="fr-FR" sz="2000" b="1" dirty="0"/>
          </a:p>
          <a:p>
            <a:pPr marL="342900" indent="-342900" algn="just">
              <a:lnSpc>
                <a:spcPct val="150000"/>
              </a:lnSpc>
              <a:buFont typeface="Arial" panose="020B0604020202020204" pitchFamily="34" charset="0"/>
              <a:buChar char="•"/>
            </a:pPr>
            <a:r>
              <a:rPr lang="fr-FR" sz="2000" b="1" dirty="0"/>
              <a:t>Une </a:t>
            </a:r>
            <a:r>
              <a:rPr lang="fr-FR" sz="2000" b="1" dirty="0">
                <a:solidFill>
                  <a:srgbClr val="0070C0"/>
                </a:solidFill>
              </a:rPr>
              <a:t>analyse </a:t>
            </a:r>
            <a:r>
              <a:rPr lang="fr-FR" sz="2000" b="1" i="1" dirty="0">
                <a:solidFill>
                  <a:srgbClr val="0070C0"/>
                </a:solidFill>
              </a:rPr>
              <a:t>a priori </a:t>
            </a:r>
            <a:r>
              <a:rPr lang="fr-FR" sz="2000" b="1" dirty="0">
                <a:solidFill>
                  <a:srgbClr val="0070C0"/>
                </a:solidFill>
              </a:rPr>
              <a:t>de risque </a:t>
            </a:r>
          </a:p>
          <a:p>
            <a:pPr marL="342900" indent="-342900" algn="just">
              <a:lnSpc>
                <a:spcPct val="150000"/>
              </a:lnSpc>
              <a:buFont typeface="Arial" panose="020B0604020202020204" pitchFamily="34" charset="0"/>
              <a:buChar char="•"/>
            </a:pPr>
            <a:r>
              <a:rPr lang="fr-FR" sz="2000" b="1" dirty="0"/>
              <a:t>Un </a:t>
            </a:r>
            <a:r>
              <a:rPr lang="fr-FR" sz="2000" b="1" dirty="0">
                <a:solidFill>
                  <a:srgbClr val="0070C0"/>
                </a:solidFill>
              </a:rPr>
              <a:t>premier retour d’expérience lié à la crise COVID</a:t>
            </a:r>
          </a:p>
          <a:p>
            <a:pPr marL="342900" indent="-342900" algn="just">
              <a:lnSpc>
                <a:spcPct val="150000"/>
              </a:lnSpc>
              <a:buFont typeface="Arial" panose="020B0604020202020204" pitchFamily="34" charset="0"/>
              <a:buChar char="•"/>
            </a:pPr>
            <a:r>
              <a:rPr lang="fr-FR" sz="2000" b="1" dirty="0"/>
              <a:t>Des illustrations par quelques </a:t>
            </a:r>
            <a:r>
              <a:rPr lang="fr-FR" sz="2000" b="1" dirty="0">
                <a:solidFill>
                  <a:srgbClr val="0070C0"/>
                </a:solidFill>
              </a:rPr>
              <a:t>erreurs médicamenteuses réelles </a:t>
            </a:r>
            <a:r>
              <a:rPr lang="fr-FR" sz="2000" b="1" dirty="0"/>
              <a:t>issues de la base REX de l'accréditation des anesthésistes réanimateurs gérée par le Collège national des anesthésistes réanimateurs (CFAR)</a:t>
            </a:r>
          </a:p>
        </p:txBody>
      </p:sp>
    </p:spTree>
    <p:extLst>
      <p:ext uri="{BB962C8B-B14F-4D97-AF65-F5344CB8AC3E}">
        <p14:creationId xmlns:p14="http://schemas.microsoft.com/office/powerpoint/2010/main" val="2447131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9ABAB55-8B95-4A98-BDAE-E5F7B060F8B2}"/>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B7BB91A7-7CC3-4B88-BC22-764723039AA7}"/>
              </a:ext>
            </a:extLst>
          </p:cNvPr>
          <p:cNvSpPr>
            <a:spLocks noGrp="1"/>
          </p:cNvSpPr>
          <p:nvPr>
            <p:ph type="sldNum" sz="quarter" idx="12"/>
          </p:nvPr>
        </p:nvSpPr>
        <p:spPr/>
        <p:txBody>
          <a:bodyPr/>
          <a:lstStyle/>
          <a:p>
            <a:fld id="{815EBFAA-CE30-46F1-BE51-457160F6CB4F}" type="slidenum">
              <a:rPr lang="fr-FR" smtClean="0"/>
              <a:pPr/>
              <a:t>13</a:t>
            </a:fld>
            <a:endParaRPr lang="fr-FR"/>
          </a:p>
        </p:txBody>
      </p:sp>
      <p:sp>
        <p:nvSpPr>
          <p:cNvPr id="4" name="ZoneTexte 3">
            <a:extLst>
              <a:ext uri="{FF2B5EF4-FFF2-40B4-BE49-F238E27FC236}">
                <a16:creationId xmlns:a16="http://schemas.microsoft.com/office/drawing/2014/main" id="{34FC273F-942A-4EDB-8452-7AEB1E33100B}"/>
              </a:ext>
            </a:extLst>
          </p:cNvPr>
          <p:cNvSpPr txBox="1"/>
          <p:nvPr/>
        </p:nvSpPr>
        <p:spPr>
          <a:xfrm>
            <a:off x="1985953" y="227100"/>
            <a:ext cx="8220135" cy="584775"/>
          </a:xfrm>
          <a:prstGeom prst="rect">
            <a:avLst/>
          </a:prstGeom>
          <a:noFill/>
        </p:spPr>
        <p:txBody>
          <a:bodyPr wrap="none" rtlCol="0">
            <a:spAutoFit/>
          </a:bodyPr>
          <a:lstStyle/>
          <a:p>
            <a:pPr algn="ctr"/>
            <a:r>
              <a:rPr lang="fr-FR" sz="3200" b="1" dirty="0">
                <a:solidFill>
                  <a:srgbClr val="0070C0"/>
                </a:solidFill>
              </a:rPr>
              <a:t>Méthodologie d’élaboration des préconisations</a:t>
            </a:r>
          </a:p>
        </p:txBody>
      </p:sp>
      <p:sp>
        <p:nvSpPr>
          <p:cNvPr id="5" name="Rectangle 4">
            <a:extLst>
              <a:ext uri="{FF2B5EF4-FFF2-40B4-BE49-F238E27FC236}">
                <a16:creationId xmlns:a16="http://schemas.microsoft.com/office/drawing/2014/main" id="{73FFAC46-2718-4462-8D76-A0BAD854B78D}"/>
              </a:ext>
            </a:extLst>
          </p:cNvPr>
          <p:cNvSpPr/>
          <p:nvPr/>
        </p:nvSpPr>
        <p:spPr>
          <a:xfrm>
            <a:off x="985733" y="1339745"/>
            <a:ext cx="10451690" cy="707886"/>
          </a:xfrm>
          <a:prstGeom prst="rect">
            <a:avLst/>
          </a:prstGeom>
        </p:spPr>
        <p:txBody>
          <a:bodyPr wrap="square">
            <a:spAutoFit/>
          </a:bodyPr>
          <a:lstStyle/>
          <a:p>
            <a:pPr algn="just"/>
            <a:r>
              <a:rPr lang="fr-FR" sz="2000" b="1" dirty="0"/>
              <a:t>L’ensemble des contenus du kit des préconisations est harmonisé puisque tous les éléments sont structurés selon les </a:t>
            </a:r>
            <a:r>
              <a:rPr lang="fr-FR" sz="2000" b="1" dirty="0">
                <a:solidFill>
                  <a:srgbClr val="0070C0"/>
                </a:solidFill>
              </a:rPr>
              <a:t>dimensions des méthodes ALARM et REMED</a:t>
            </a:r>
            <a:r>
              <a:rPr lang="fr-FR" sz="2000" b="1" dirty="0"/>
              <a:t>. </a:t>
            </a:r>
          </a:p>
        </p:txBody>
      </p:sp>
      <p:pic>
        <p:nvPicPr>
          <p:cNvPr id="6" name="Image 5">
            <a:extLst>
              <a:ext uri="{FF2B5EF4-FFF2-40B4-BE49-F238E27FC236}">
                <a16:creationId xmlns:a16="http://schemas.microsoft.com/office/drawing/2014/main" id="{63CC0C42-C311-4DCD-A72E-FBE3005336A3}"/>
              </a:ext>
            </a:extLst>
          </p:cNvPr>
          <p:cNvPicPr>
            <a:picLocks noChangeAspect="1"/>
          </p:cNvPicPr>
          <p:nvPr/>
        </p:nvPicPr>
        <p:blipFill>
          <a:blip r:embed="rId2"/>
          <a:stretch>
            <a:fillRect/>
          </a:stretch>
        </p:blipFill>
        <p:spPr>
          <a:xfrm>
            <a:off x="2546556" y="2203718"/>
            <a:ext cx="8569120" cy="3844427"/>
          </a:xfrm>
          <a:prstGeom prst="rect">
            <a:avLst/>
          </a:prstGeom>
        </p:spPr>
      </p:pic>
    </p:spTree>
    <p:extLst>
      <p:ext uri="{BB962C8B-B14F-4D97-AF65-F5344CB8AC3E}">
        <p14:creationId xmlns:p14="http://schemas.microsoft.com/office/powerpoint/2010/main" val="3654772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9ABAB55-8B95-4A98-BDAE-E5F7B060F8B2}"/>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B7BB91A7-7CC3-4B88-BC22-764723039AA7}"/>
              </a:ext>
            </a:extLst>
          </p:cNvPr>
          <p:cNvSpPr>
            <a:spLocks noGrp="1"/>
          </p:cNvSpPr>
          <p:nvPr>
            <p:ph type="sldNum" sz="quarter" idx="12"/>
          </p:nvPr>
        </p:nvSpPr>
        <p:spPr/>
        <p:txBody>
          <a:bodyPr/>
          <a:lstStyle/>
          <a:p>
            <a:fld id="{815EBFAA-CE30-46F1-BE51-457160F6CB4F}" type="slidenum">
              <a:rPr lang="fr-FR" smtClean="0"/>
              <a:pPr/>
              <a:t>14</a:t>
            </a:fld>
            <a:endParaRPr lang="fr-FR"/>
          </a:p>
        </p:txBody>
      </p:sp>
      <p:sp>
        <p:nvSpPr>
          <p:cNvPr id="4" name="ZoneTexte 3">
            <a:extLst>
              <a:ext uri="{FF2B5EF4-FFF2-40B4-BE49-F238E27FC236}">
                <a16:creationId xmlns:a16="http://schemas.microsoft.com/office/drawing/2014/main" id="{34FC273F-942A-4EDB-8452-7AEB1E33100B}"/>
              </a:ext>
            </a:extLst>
          </p:cNvPr>
          <p:cNvSpPr txBox="1"/>
          <p:nvPr/>
        </p:nvSpPr>
        <p:spPr>
          <a:xfrm>
            <a:off x="1985953" y="227100"/>
            <a:ext cx="8220135" cy="584775"/>
          </a:xfrm>
          <a:prstGeom prst="rect">
            <a:avLst/>
          </a:prstGeom>
          <a:noFill/>
        </p:spPr>
        <p:txBody>
          <a:bodyPr wrap="none" rtlCol="0">
            <a:spAutoFit/>
          </a:bodyPr>
          <a:lstStyle/>
          <a:p>
            <a:pPr algn="ctr"/>
            <a:r>
              <a:rPr lang="fr-FR" sz="3200" b="1" dirty="0">
                <a:solidFill>
                  <a:srgbClr val="0070C0"/>
                </a:solidFill>
              </a:rPr>
              <a:t>Méthodologie d’élaboration des préconisations</a:t>
            </a:r>
          </a:p>
        </p:txBody>
      </p:sp>
      <p:sp>
        <p:nvSpPr>
          <p:cNvPr id="5" name="Rectangle 4">
            <a:extLst>
              <a:ext uri="{FF2B5EF4-FFF2-40B4-BE49-F238E27FC236}">
                <a16:creationId xmlns:a16="http://schemas.microsoft.com/office/drawing/2014/main" id="{73FFAC46-2718-4462-8D76-A0BAD854B78D}"/>
              </a:ext>
            </a:extLst>
          </p:cNvPr>
          <p:cNvSpPr/>
          <p:nvPr/>
        </p:nvSpPr>
        <p:spPr>
          <a:xfrm>
            <a:off x="979811" y="1196788"/>
            <a:ext cx="10451690" cy="4708981"/>
          </a:xfrm>
          <a:prstGeom prst="rect">
            <a:avLst/>
          </a:prstGeom>
        </p:spPr>
        <p:txBody>
          <a:bodyPr wrap="square">
            <a:spAutoFit/>
          </a:bodyPr>
          <a:lstStyle/>
          <a:p>
            <a:pPr algn="just"/>
            <a:r>
              <a:rPr lang="fr-FR" sz="2000" b="1" dirty="0"/>
              <a:t>La rédaction de ce guide par la SFAR et la SFPC s’inscrit dans une </a:t>
            </a:r>
            <a:r>
              <a:rPr lang="fr-FR" sz="2000" b="1" dirty="0">
                <a:solidFill>
                  <a:srgbClr val="0070C0"/>
                </a:solidFill>
              </a:rPr>
              <a:t>approche participative et collaborative. </a:t>
            </a:r>
          </a:p>
          <a:p>
            <a:pPr algn="just"/>
            <a:r>
              <a:rPr lang="fr-FR" sz="2000" b="1" dirty="0"/>
              <a:t>C’est pourquoi, il est proposé aux professionnels de santé et aux établissements de participer à cette démarche et notamment de :</a:t>
            </a:r>
          </a:p>
          <a:p>
            <a:pPr algn="just"/>
            <a:endParaRPr lang="fr-FR" sz="2000" b="1" dirty="0"/>
          </a:p>
          <a:p>
            <a:pPr algn="just"/>
            <a:r>
              <a:rPr lang="fr-FR" sz="2000" b="1" dirty="0"/>
              <a:t>-	</a:t>
            </a:r>
            <a:r>
              <a:rPr lang="fr-FR" sz="2000" b="1" dirty="0">
                <a:solidFill>
                  <a:srgbClr val="0070C0"/>
                </a:solidFill>
              </a:rPr>
              <a:t>Partager les matrices de risque </a:t>
            </a:r>
            <a:r>
              <a:rPr lang="fr-FR" sz="2000" b="1" dirty="0"/>
              <a:t>une fois complétées afin de disposer d’une cartographie la plus large possible mais aussi de mettre en commun au sein de la communauté les barrières mises en place au niveau des établissements ;</a:t>
            </a:r>
          </a:p>
          <a:p>
            <a:pPr algn="just"/>
            <a:endParaRPr lang="fr-FR" sz="2000" b="1" dirty="0"/>
          </a:p>
          <a:p>
            <a:pPr algn="just"/>
            <a:r>
              <a:rPr lang="fr-FR" sz="2000" b="1" dirty="0"/>
              <a:t>-	</a:t>
            </a:r>
            <a:r>
              <a:rPr lang="fr-FR" sz="2000" b="1" dirty="0">
                <a:solidFill>
                  <a:srgbClr val="0070C0"/>
                </a:solidFill>
              </a:rPr>
              <a:t>Adresser au groupe de travail </a:t>
            </a:r>
            <a:r>
              <a:rPr lang="fr-FR" sz="2000" b="1" dirty="0"/>
              <a:t>(GT) (</a:t>
            </a:r>
            <a:r>
              <a:rPr lang="fr-FR" sz="2000" b="1" dirty="0">
                <a:solidFill>
                  <a:srgbClr val="0070C0"/>
                </a:solidFill>
              </a:rPr>
              <a:t>SFARSFPC.EM@gmail.com</a:t>
            </a:r>
            <a:r>
              <a:rPr lang="fr-FR" sz="2000" b="1" dirty="0"/>
              <a:t>) leurs </a:t>
            </a:r>
            <a:r>
              <a:rPr lang="fr-FR" sz="2000" b="1" dirty="0">
                <a:solidFill>
                  <a:srgbClr val="0070C0"/>
                </a:solidFill>
              </a:rPr>
              <a:t>erreurs médicamenteuses anonymisées</a:t>
            </a:r>
            <a:r>
              <a:rPr lang="fr-FR" sz="2000" b="1" dirty="0"/>
              <a:t>, avérées, avec ou sans impact pour le patient, dont une des causes est estimée liée à la période COVID et, si disponible, l’analyse ALARM ou REMED réalisée. Si cette analyse n’a pas été faite, elle sera réalisée dans un second temps par le GT. La base d’analyse spécifique des EM ainsi constituée permettra l’actualisation des préconisations et de proposer de nouveaux outils de prévention. </a:t>
            </a:r>
          </a:p>
        </p:txBody>
      </p:sp>
    </p:spTree>
    <p:extLst>
      <p:ext uri="{BB962C8B-B14F-4D97-AF65-F5344CB8AC3E}">
        <p14:creationId xmlns:p14="http://schemas.microsoft.com/office/powerpoint/2010/main" val="106188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9ABAB55-8B95-4A98-BDAE-E5F7B060F8B2}"/>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B7BB91A7-7CC3-4B88-BC22-764723039AA7}"/>
              </a:ext>
            </a:extLst>
          </p:cNvPr>
          <p:cNvSpPr>
            <a:spLocks noGrp="1"/>
          </p:cNvSpPr>
          <p:nvPr>
            <p:ph type="sldNum" sz="quarter" idx="12"/>
          </p:nvPr>
        </p:nvSpPr>
        <p:spPr/>
        <p:txBody>
          <a:bodyPr/>
          <a:lstStyle/>
          <a:p>
            <a:fld id="{815EBFAA-CE30-46F1-BE51-457160F6CB4F}" type="slidenum">
              <a:rPr lang="fr-FR" smtClean="0"/>
              <a:pPr/>
              <a:t>15</a:t>
            </a:fld>
            <a:endParaRPr lang="fr-FR"/>
          </a:p>
        </p:txBody>
      </p:sp>
      <p:sp>
        <p:nvSpPr>
          <p:cNvPr id="4" name="ZoneTexte 3">
            <a:extLst>
              <a:ext uri="{FF2B5EF4-FFF2-40B4-BE49-F238E27FC236}">
                <a16:creationId xmlns:a16="http://schemas.microsoft.com/office/drawing/2014/main" id="{34FC273F-942A-4EDB-8452-7AEB1E33100B}"/>
              </a:ext>
            </a:extLst>
          </p:cNvPr>
          <p:cNvSpPr txBox="1"/>
          <p:nvPr/>
        </p:nvSpPr>
        <p:spPr>
          <a:xfrm>
            <a:off x="3524837" y="227100"/>
            <a:ext cx="5142370" cy="584775"/>
          </a:xfrm>
          <a:prstGeom prst="rect">
            <a:avLst/>
          </a:prstGeom>
          <a:noFill/>
        </p:spPr>
        <p:txBody>
          <a:bodyPr wrap="none" rtlCol="0">
            <a:spAutoFit/>
          </a:bodyPr>
          <a:lstStyle/>
          <a:p>
            <a:pPr algn="ctr"/>
            <a:r>
              <a:rPr lang="fr-FR" sz="3200" b="1" dirty="0">
                <a:solidFill>
                  <a:srgbClr val="0070C0"/>
                </a:solidFill>
              </a:rPr>
              <a:t>Périmètre des préconisations</a:t>
            </a:r>
          </a:p>
        </p:txBody>
      </p:sp>
      <p:sp>
        <p:nvSpPr>
          <p:cNvPr id="5" name="Rectangle 4">
            <a:extLst>
              <a:ext uri="{FF2B5EF4-FFF2-40B4-BE49-F238E27FC236}">
                <a16:creationId xmlns:a16="http://schemas.microsoft.com/office/drawing/2014/main" id="{73FFAC46-2718-4462-8D76-A0BAD854B78D}"/>
              </a:ext>
            </a:extLst>
          </p:cNvPr>
          <p:cNvSpPr/>
          <p:nvPr/>
        </p:nvSpPr>
        <p:spPr>
          <a:xfrm>
            <a:off x="979811" y="1196788"/>
            <a:ext cx="10451690" cy="3785652"/>
          </a:xfrm>
          <a:prstGeom prst="rect">
            <a:avLst/>
          </a:prstGeom>
        </p:spPr>
        <p:txBody>
          <a:bodyPr wrap="square">
            <a:spAutoFit/>
          </a:bodyPr>
          <a:lstStyle/>
          <a:p>
            <a:pPr algn="just"/>
            <a:endParaRPr lang="fr-FR" sz="2000" b="1" dirty="0"/>
          </a:p>
          <a:p>
            <a:pPr algn="just"/>
            <a:r>
              <a:rPr lang="fr-FR" sz="2000" b="1" dirty="0"/>
              <a:t>Les périodes ciblées correspondent à la survenue d’une crise sanitaire aiguë puis en sortie de crise. Dans le contenu des préconisations, c’est l’ensemble [</a:t>
            </a:r>
            <a:r>
              <a:rPr lang="fr-FR" sz="2000" b="1" dirty="0">
                <a:solidFill>
                  <a:srgbClr val="0070C0"/>
                </a:solidFill>
              </a:rPr>
              <a:t>Crise + reprise d’activité</a:t>
            </a:r>
            <a:r>
              <a:rPr lang="fr-FR" sz="2000" b="1" dirty="0"/>
              <a:t>] qui est exprimé sous le vocable « </a:t>
            </a:r>
            <a:r>
              <a:rPr lang="fr-FR" sz="2000" b="1" dirty="0">
                <a:solidFill>
                  <a:srgbClr val="0070C0"/>
                </a:solidFill>
              </a:rPr>
              <a:t>période CRISE </a:t>
            </a:r>
            <a:r>
              <a:rPr lang="fr-FR" sz="2000" b="1" dirty="0"/>
              <a:t>». </a:t>
            </a:r>
          </a:p>
          <a:p>
            <a:pPr algn="just"/>
            <a:endParaRPr lang="fr-FR" sz="2000" b="1" dirty="0"/>
          </a:p>
          <a:p>
            <a:pPr algn="just"/>
            <a:r>
              <a:rPr lang="fr-FR" sz="2000" b="1" dirty="0"/>
              <a:t>Les préconisations concernent les </a:t>
            </a:r>
            <a:r>
              <a:rPr lang="fr-FR" sz="2000" b="1" dirty="0">
                <a:solidFill>
                  <a:srgbClr val="0070C0"/>
                </a:solidFill>
              </a:rPr>
              <a:t>patients hospitalisés </a:t>
            </a:r>
            <a:r>
              <a:rPr lang="fr-FR" sz="2000" b="1" dirty="0"/>
              <a:t>notamment dans les secteurs de réanimation ou pris en charge au niveau des blocs opératoires et plus largement de tous les secteurs interventionnels pour des interventions soumises aux mêmes contraintes lors de la CRISE.</a:t>
            </a:r>
          </a:p>
          <a:p>
            <a:pPr algn="just"/>
            <a:endParaRPr lang="fr-FR" sz="2000" b="1" dirty="0"/>
          </a:p>
          <a:p>
            <a:pPr algn="just"/>
            <a:r>
              <a:rPr lang="fr-FR" sz="2000" b="1" dirty="0"/>
              <a:t>Elles englobent tous les </a:t>
            </a:r>
            <a:r>
              <a:rPr lang="fr-FR" sz="2000" b="1" dirty="0">
                <a:solidFill>
                  <a:srgbClr val="0070C0"/>
                </a:solidFill>
              </a:rPr>
              <a:t>produits de santé</a:t>
            </a:r>
            <a:r>
              <a:rPr lang="fr-FR" sz="2000" b="1" dirty="0"/>
              <a:t>, à savoir les </a:t>
            </a:r>
            <a:r>
              <a:rPr lang="fr-FR" sz="2000" b="1" dirty="0">
                <a:solidFill>
                  <a:srgbClr val="0070C0"/>
                </a:solidFill>
              </a:rPr>
              <a:t>médicaments</a:t>
            </a:r>
            <a:r>
              <a:rPr lang="fr-FR" sz="2000" b="1" dirty="0"/>
              <a:t> (dont les gaz médicaux) et les </a:t>
            </a:r>
            <a:r>
              <a:rPr lang="fr-FR" sz="2000" b="1" dirty="0">
                <a:solidFill>
                  <a:srgbClr val="0070C0"/>
                </a:solidFill>
              </a:rPr>
              <a:t>dispositifs médicaux </a:t>
            </a:r>
            <a:r>
              <a:rPr lang="fr-FR" sz="2000" b="1" dirty="0"/>
              <a:t>(équipements et consommables). </a:t>
            </a:r>
          </a:p>
        </p:txBody>
      </p:sp>
    </p:spTree>
    <p:extLst>
      <p:ext uri="{BB962C8B-B14F-4D97-AF65-F5344CB8AC3E}">
        <p14:creationId xmlns:p14="http://schemas.microsoft.com/office/powerpoint/2010/main" val="2052005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6F77E01-994C-4258-B2E1-3A90EA3C50E9}"/>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1A5EB14F-E6C2-4F04-99F7-13FC6E63D02B}"/>
              </a:ext>
            </a:extLst>
          </p:cNvPr>
          <p:cNvSpPr>
            <a:spLocks noGrp="1"/>
          </p:cNvSpPr>
          <p:nvPr>
            <p:ph type="sldNum" sz="quarter" idx="12"/>
          </p:nvPr>
        </p:nvSpPr>
        <p:spPr/>
        <p:txBody>
          <a:bodyPr/>
          <a:lstStyle/>
          <a:p>
            <a:fld id="{815EBFAA-CE30-46F1-BE51-457160F6CB4F}" type="slidenum">
              <a:rPr lang="fr-FR" smtClean="0"/>
              <a:pPr/>
              <a:t>16</a:t>
            </a:fld>
            <a:endParaRPr lang="fr-FR"/>
          </a:p>
        </p:txBody>
      </p:sp>
      <p:pic>
        <p:nvPicPr>
          <p:cNvPr id="4" name="Image 3">
            <a:extLst>
              <a:ext uri="{FF2B5EF4-FFF2-40B4-BE49-F238E27FC236}">
                <a16:creationId xmlns:a16="http://schemas.microsoft.com/office/drawing/2014/main" id="{B410E243-AFD3-43C7-ADF1-92A41CFCD719}"/>
              </a:ext>
            </a:extLst>
          </p:cNvPr>
          <p:cNvPicPr>
            <a:picLocks noChangeAspect="1"/>
          </p:cNvPicPr>
          <p:nvPr/>
        </p:nvPicPr>
        <p:blipFill>
          <a:blip r:embed="rId2"/>
          <a:stretch>
            <a:fillRect/>
          </a:stretch>
        </p:blipFill>
        <p:spPr>
          <a:xfrm>
            <a:off x="1524000" y="1424739"/>
            <a:ext cx="9816558" cy="4455778"/>
          </a:xfrm>
          <a:prstGeom prst="rect">
            <a:avLst/>
          </a:prstGeom>
        </p:spPr>
      </p:pic>
      <p:sp>
        <p:nvSpPr>
          <p:cNvPr id="5" name="ZoneTexte 4">
            <a:extLst>
              <a:ext uri="{FF2B5EF4-FFF2-40B4-BE49-F238E27FC236}">
                <a16:creationId xmlns:a16="http://schemas.microsoft.com/office/drawing/2014/main" id="{91F693A6-0DE7-4EAB-A829-4A94B48D6470}"/>
              </a:ext>
            </a:extLst>
          </p:cNvPr>
          <p:cNvSpPr txBox="1"/>
          <p:nvPr/>
        </p:nvSpPr>
        <p:spPr>
          <a:xfrm>
            <a:off x="2755923" y="227100"/>
            <a:ext cx="6680227" cy="584775"/>
          </a:xfrm>
          <a:prstGeom prst="rect">
            <a:avLst/>
          </a:prstGeom>
          <a:noFill/>
        </p:spPr>
        <p:txBody>
          <a:bodyPr wrap="none" rtlCol="0">
            <a:spAutoFit/>
          </a:bodyPr>
          <a:lstStyle/>
          <a:p>
            <a:pPr algn="ctr"/>
            <a:r>
              <a:rPr lang="fr-FR" sz="3200" b="1" dirty="0">
                <a:solidFill>
                  <a:srgbClr val="0070C0"/>
                </a:solidFill>
              </a:rPr>
              <a:t>Les différentes dimensions impliquées</a:t>
            </a:r>
          </a:p>
        </p:txBody>
      </p:sp>
    </p:spTree>
    <p:extLst>
      <p:ext uri="{BB962C8B-B14F-4D97-AF65-F5344CB8AC3E}">
        <p14:creationId xmlns:p14="http://schemas.microsoft.com/office/powerpoint/2010/main" val="2124789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C3CCB1-79B0-4358-902A-224083B72E49}"/>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1DFDDAA0-8B7F-4B7A-A8D8-F7148A8386CD}"/>
              </a:ext>
            </a:extLst>
          </p:cNvPr>
          <p:cNvSpPr>
            <a:spLocks noGrp="1"/>
          </p:cNvSpPr>
          <p:nvPr>
            <p:ph type="sldNum" sz="quarter" idx="12"/>
          </p:nvPr>
        </p:nvSpPr>
        <p:spPr/>
        <p:txBody>
          <a:bodyPr/>
          <a:lstStyle/>
          <a:p>
            <a:fld id="{815EBFAA-CE30-46F1-BE51-457160F6CB4F}" type="slidenum">
              <a:rPr lang="fr-FR" smtClean="0"/>
              <a:pPr/>
              <a:t>17</a:t>
            </a:fld>
            <a:endParaRPr lang="fr-FR"/>
          </a:p>
        </p:txBody>
      </p:sp>
      <p:sp>
        <p:nvSpPr>
          <p:cNvPr id="4" name="ZoneTexte 3">
            <a:extLst>
              <a:ext uri="{FF2B5EF4-FFF2-40B4-BE49-F238E27FC236}">
                <a16:creationId xmlns:a16="http://schemas.microsoft.com/office/drawing/2014/main" id="{0979074E-B07A-4BA7-827E-8AF6F6CD954C}"/>
              </a:ext>
            </a:extLst>
          </p:cNvPr>
          <p:cNvSpPr txBox="1"/>
          <p:nvPr/>
        </p:nvSpPr>
        <p:spPr>
          <a:xfrm>
            <a:off x="1894306" y="227100"/>
            <a:ext cx="8403454" cy="584775"/>
          </a:xfrm>
          <a:prstGeom prst="rect">
            <a:avLst/>
          </a:prstGeom>
          <a:noFill/>
        </p:spPr>
        <p:txBody>
          <a:bodyPr wrap="none" rtlCol="0">
            <a:spAutoFit/>
          </a:bodyPr>
          <a:lstStyle/>
          <a:p>
            <a:pPr algn="ctr"/>
            <a:r>
              <a:rPr lang="fr-FR" sz="3200" b="1" dirty="0">
                <a:solidFill>
                  <a:srgbClr val="0070C0"/>
                </a:solidFill>
              </a:rPr>
              <a:t>Actions au niveau dimension INSTITUTIONNELLE</a:t>
            </a:r>
          </a:p>
        </p:txBody>
      </p:sp>
      <p:pic>
        <p:nvPicPr>
          <p:cNvPr id="5" name="Google Shape;194;p12">
            <a:extLst>
              <a:ext uri="{FF2B5EF4-FFF2-40B4-BE49-F238E27FC236}">
                <a16:creationId xmlns:a16="http://schemas.microsoft.com/office/drawing/2014/main" id="{CDBED825-FAAE-4248-B0D2-AB8B5B6A98C5}"/>
              </a:ext>
            </a:extLst>
          </p:cNvPr>
          <p:cNvPicPr preferRelativeResize="0"/>
          <p:nvPr/>
        </p:nvPicPr>
        <p:blipFill rotWithShape="1">
          <a:blip r:embed="rId2">
            <a:alphaModFix/>
          </a:blip>
          <a:srcRect/>
          <a:stretch/>
        </p:blipFill>
        <p:spPr>
          <a:xfrm>
            <a:off x="10552668" y="227099"/>
            <a:ext cx="498790" cy="584775"/>
          </a:xfrm>
          <a:prstGeom prst="rect">
            <a:avLst/>
          </a:prstGeom>
          <a:noFill/>
          <a:ln>
            <a:noFill/>
          </a:ln>
        </p:spPr>
      </p:pic>
      <p:graphicFrame>
        <p:nvGraphicFramePr>
          <p:cNvPr id="6" name="Diagramme 5">
            <a:extLst>
              <a:ext uri="{FF2B5EF4-FFF2-40B4-BE49-F238E27FC236}">
                <a16:creationId xmlns:a16="http://schemas.microsoft.com/office/drawing/2014/main" id="{C5CD10AA-660A-481B-95F5-8D06F3441B6E}"/>
              </a:ext>
            </a:extLst>
          </p:cNvPr>
          <p:cNvGraphicFramePr/>
          <p:nvPr>
            <p:extLst>
              <p:ext uri="{D42A27DB-BD31-4B8C-83A1-F6EECF244321}">
                <p14:modId xmlns:p14="http://schemas.microsoft.com/office/powerpoint/2010/main" val="81812329"/>
              </p:ext>
            </p:extLst>
          </p:nvPr>
        </p:nvGraphicFramePr>
        <p:xfrm>
          <a:off x="2531839" y="1338071"/>
          <a:ext cx="7684927" cy="4426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oogle Shape;194;p12">
            <a:extLst>
              <a:ext uri="{FF2B5EF4-FFF2-40B4-BE49-F238E27FC236}">
                <a16:creationId xmlns:a16="http://schemas.microsoft.com/office/drawing/2014/main" id="{D7139708-CF47-463A-81D2-0B8954EA716C}"/>
              </a:ext>
            </a:extLst>
          </p:cNvPr>
          <p:cNvPicPr preferRelativeResize="0"/>
          <p:nvPr/>
        </p:nvPicPr>
        <p:blipFill rotWithShape="1">
          <a:blip r:embed="rId2">
            <a:alphaModFix/>
          </a:blip>
          <a:srcRect/>
          <a:stretch/>
        </p:blipFill>
        <p:spPr>
          <a:xfrm>
            <a:off x="6096000" y="3429000"/>
            <a:ext cx="498790" cy="584775"/>
          </a:xfrm>
          <a:prstGeom prst="rect">
            <a:avLst/>
          </a:prstGeom>
          <a:noFill/>
          <a:ln>
            <a:noFill/>
          </a:ln>
        </p:spPr>
      </p:pic>
    </p:spTree>
    <p:extLst>
      <p:ext uri="{BB962C8B-B14F-4D97-AF65-F5344CB8AC3E}">
        <p14:creationId xmlns:p14="http://schemas.microsoft.com/office/powerpoint/2010/main" val="3344015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C3CCB1-79B0-4358-902A-224083B72E49}"/>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1DFDDAA0-8B7F-4B7A-A8D8-F7148A8386CD}"/>
              </a:ext>
            </a:extLst>
          </p:cNvPr>
          <p:cNvSpPr>
            <a:spLocks noGrp="1"/>
          </p:cNvSpPr>
          <p:nvPr>
            <p:ph type="sldNum" sz="quarter" idx="12"/>
          </p:nvPr>
        </p:nvSpPr>
        <p:spPr/>
        <p:txBody>
          <a:bodyPr/>
          <a:lstStyle/>
          <a:p>
            <a:fld id="{815EBFAA-CE30-46F1-BE51-457160F6CB4F}" type="slidenum">
              <a:rPr lang="fr-FR" smtClean="0"/>
              <a:pPr/>
              <a:t>18</a:t>
            </a:fld>
            <a:endParaRPr lang="fr-FR"/>
          </a:p>
        </p:txBody>
      </p:sp>
      <p:sp>
        <p:nvSpPr>
          <p:cNvPr id="4" name="ZoneTexte 3">
            <a:extLst>
              <a:ext uri="{FF2B5EF4-FFF2-40B4-BE49-F238E27FC236}">
                <a16:creationId xmlns:a16="http://schemas.microsoft.com/office/drawing/2014/main" id="{DA953110-F404-4543-BBB0-6923AB54AED0}"/>
              </a:ext>
            </a:extLst>
          </p:cNvPr>
          <p:cNvSpPr txBox="1"/>
          <p:nvPr/>
        </p:nvSpPr>
        <p:spPr>
          <a:xfrm>
            <a:off x="1894306" y="227100"/>
            <a:ext cx="8403454" cy="584775"/>
          </a:xfrm>
          <a:prstGeom prst="rect">
            <a:avLst/>
          </a:prstGeom>
          <a:noFill/>
        </p:spPr>
        <p:txBody>
          <a:bodyPr wrap="none" rtlCol="0">
            <a:spAutoFit/>
          </a:bodyPr>
          <a:lstStyle/>
          <a:p>
            <a:pPr algn="ctr"/>
            <a:r>
              <a:rPr lang="fr-FR" sz="3200" b="1" dirty="0">
                <a:solidFill>
                  <a:srgbClr val="0070C0"/>
                </a:solidFill>
              </a:rPr>
              <a:t>Actions au niveau dimension INSTITUTIONNELLE</a:t>
            </a:r>
          </a:p>
        </p:txBody>
      </p:sp>
      <p:pic>
        <p:nvPicPr>
          <p:cNvPr id="5" name="Google Shape;194;p12">
            <a:extLst>
              <a:ext uri="{FF2B5EF4-FFF2-40B4-BE49-F238E27FC236}">
                <a16:creationId xmlns:a16="http://schemas.microsoft.com/office/drawing/2014/main" id="{76DBF719-484D-4739-AAF3-E013908D9898}"/>
              </a:ext>
            </a:extLst>
          </p:cNvPr>
          <p:cNvPicPr preferRelativeResize="0"/>
          <p:nvPr/>
        </p:nvPicPr>
        <p:blipFill rotWithShape="1">
          <a:blip r:embed="rId2">
            <a:alphaModFix/>
          </a:blip>
          <a:srcRect/>
          <a:stretch/>
        </p:blipFill>
        <p:spPr>
          <a:xfrm>
            <a:off x="10552668" y="227099"/>
            <a:ext cx="498790" cy="584775"/>
          </a:xfrm>
          <a:prstGeom prst="rect">
            <a:avLst/>
          </a:prstGeom>
          <a:noFill/>
          <a:ln>
            <a:noFill/>
          </a:ln>
        </p:spPr>
      </p:pic>
      <p:grpSp>
        <p:nvGrpSpPr>
          <p:cNvPr id="7" name="Groupe 6">
            <a:extLst>
              <a:ext uri="{FF2B5EF4-FFF2-40B4-BE49-F238E27FC236}">
                <a16:creationId xmlns:a16="http://schemas.microsoft.com/office/drawing/2014/main" id="{F86EAA04-CA64-40A0-A081-033AF7A16F9E}"/>
              </a:ext>
            </a:extLst>
          </p:cNvPr>
          <p:cNvGrpSpPr/>
          <p:nvPr/>
        </p:nvGrpSpPr>
        <p:grpSpPr>
          <a:xfrm>
            <a:off x="737250" y="2101075"/>
            <a:ext cx="2655849" cy="2655849"/>
            <a:chOff x="2514538" y="55330"/>
            <a:chExt cx="2655849" cy="2655849"/>
          </a:xfrm>
        </p:grpSpPr>
        <p:sp>
          <p:nvSpPr>
            <p:cNvPr id="8" name="Ellipse 7">
              <a:extLst>
                <a:ext uri="{FF2B5EF4-FFF2-40B4-BE49-F238E27FC236}">
                  <a16:creationId xmlns:a16="http://schemas.microsoft.com/office/drawing/2014/main" id="{B6D00951-1A4E-4A4D-B076-4035C3A12424}"/>
                </a:ext>
              </a:extLst>
            </p:cNvPr>
            <p:cNvSpPr/>
            <p:nvPr/>
          </p:nvSpPr>
          <p:spPr>
            <a:xfrm>
              <a:off x="2514538" y="55330"/>
              <a:ext cx="2655849" cy="2655849"/>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9" name="Ellipse 4">
              <a:extLst>
                <a:ext uri="{FF2B5EF4-FFF2-40B4-BE49-F238E27FC236}">
                  <a16:creationId xmlns:a16="http://schemas.microsoft.com/office/drawing/2014/main" id="{FA6BEB90-3BE8-4AA6-BA05-93CE9B812051}"/>
                </a:ext>
              </a:extLst>
            </p:cNvPr>
            <p:cNvSpPr txBox="1"/>
            <p:nvPr/>
          </p:nvSpPr>
          <p:spPr>
            <a:xfrm>
              <a:off x="2868651" y="520103"/>
              <a:ext cx="1947623" cy="119513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r-FR" sz="2800" b="1" kern="1200" dirty="0"/>
                <a:t>Stratégie</a:t>
              </a:r>
            </a:p>
          </p:txBody>
        </p:sp>
      </p:grpSp>
      <p:sp>
        <p:nvSpPr>
          <p:cNvPr id="10" name="Rectangle 9">
            <a:extLst>
              <a:ext uri="{FF2B5EF4-FFF2-40B4-BE49-F238E27FC236}">
                <a16:creationId xmlns:a16="http://schemas.microsoft.com/office/drawing/2014/main" id="{9E6BF35C-35F8-4320-8A2C-24EDF6DDE8AC}"/>
              </a:ext>
            </a:extLst>
          </p:cNvPr>
          <p:cNvSpPr/>
          <p:nvPr/>
        </p:nvSpPr>
        <p:spPr>
          <a:xfrm>
            <a:off x="4061819" y="1215253"/>
            <a:ext cx="6945086" cy="1323439"/>
          </a:xfrm>
          <a:prstGeom prst="rect">
            <a:avLst/>
          </a:prstGeom>
        </p:spPr>
        <p:txBody>
          <a:bodyPr wrap="square">
            <a:spAutoFit/>
          </a:bodyPr>
          <a:lstStyle/>
          <a:p>
            <a:pPr algn="just"/>
            <a:r>
              <a:rPr lang="fr-FR" sz="2000" b="1" dirty="0">
                <a:solidFill>
                  <a:srgbClr val="000000"/>
                </a:solidFill>
                <a:ea typeface="Times New Roman" panose="02020603050405020304" pitchFamily="18" charset="0"/>
              </a:rPr>
              <a:t>Elaborer une </a:t>
            </a:r>
            <a:r>
              <a:rPr lang="fr-FR" sz="2000" b="1" dirty="0">
                <a:solidFill>
                  <a:srgbClr val="0070C0"/>
                </a:solidFill>
                <a:ea typeface="Times New Roman" panose="02020603050405020304" pitchFamily="18" charset="0"/>
              </a:rPr>
              <a:t>stratégie de sécurité des soins synergique</a:t>
            </a:r>
            <a:r>
              <a:rPr lang="fr-FR" sz="2000" b="1" dirty="0">
                <a:solidFill>
                  <a:srgbClr val="000000"/>
                </a:solidFill>
                <a:ea typeface="Times New Roman" panose="02020603050405020304" pitchFamily="18" charset="0"/>
              </a:rPr>
              <a:t>:</a:t>
            </a:r>
          </a:p>
          <a:p>
            <a:pPr marL="342900" indent="-342900" algn="just">
              <a:buFont typeface="Arial" panose="020B0604020202020204" pitchFamily="34" charset="0"/>
              <a:buChar char="•"/>
            </a:pPr>
            <a:r>
              <a:rPr lang="fr-FR" sz="2000" b="1" dirty="0">
                <a:solidFill>
                  <a:srgbClr val="000000"/>
                </a:solidFill>
                <a:ea typeface="Times New Roman" panose="02020603050405020304" pitchFamily="18" charset="0"/>
              </a:rPr>
              <a:t>Risques liés à la </a:t>
            </a:r>
            <a:r>
              <a:rPr lang="fr-FR" sz="2000" b="1" dirty="0">
                <a:solidFill>
                  <a:srgbClr val="0070C0"/>
                </a:solidFill>
                <a:ea typeface="Times New Roman" panose="02020603050405020304" pitchFamily="18" charset="0"/>
              </a:rPr>
              <a:t>CRISE</a:t>
            </a:r>
            <a:r>
              <a:rPr lang="fr-FR" sz="2000" b="1" dirty="0">
                <a:solidFill>
                  <a:srgbClr val="000000"/>
                </a:solidFill>
                <a:ea typeface="Times New Roman" panose="02020603050405020304" pitchFamily="18" charset="0"/>
              </a:rPr>
              <a:t> </a:t>
            </a:r>
          </a:p>
          <a:p>
            <a:pPr marL="342900" indent="-342900" algn="just">
              <a:buFont typeface="Arial" panose="020B0604020202020204" pitchFamily="34" charset="0"/>
              <a:buChar char="•"/>
            </a:pPr>
            <a:r>
              <a:rPr lang="fr-FR" sz="2000" b="1" dirty="0">
                <a:solidFill>
                  <a:srgbClr val="000000"/>
                </a:solidFill>
                <a:ea typeface="Times New Roman" panose="02020603050405020304" pitchFamily="18" charset="0"/>
              </a:rPr>
              <a:t>Risques  aux </a:t>
            </a:r>
            <a:r>
              <a:rPr lang="fr-FR" sz="2000" b="1" dirty="0">
                <a:solidFill>
                  <a:srgbClr val="0070C0"/>
                </a:solidFill>
                <a:ea typeface="Times New Roman" panose="02020603050405020304" pitchFamily="18" charset="0"/>
              </a:rPr>
              <a:t>différentes étapes de la PECM</a:t>
            </a:r>
            <a:r>
              <a:rPr lang="fr-FR" sz="2000" b="1" dirty="0">
                <a:solidFill>
                  <a:srgbClr val="000000"/>
                </a:solidFill>
                <a:ea typeface="Times New Roman" panose="02020603050405020304" pitchFamily="18" charset="0"/>
              </a:rPr>
              <a:t>, ciblant notamment l’administration (dont préparation)</a:t>
            </a:r>
            <a:endParaRPr lang="fr-FR" sz="2000" b="1" dirty="0"/>
          </a:p>
        </p:txBody>
      </p:sp>
      <p:sp>
        <p:nvSpPr>
          <p:cNvPr id="11" name="Rectangle 10">
            <a:extLst>
              <a:ext uri="{FF2B5EF4-FFF2-40B4-BE49-F238E27FC236}">
                <a16:creationId xmlns:a16="http://schemas.microsoft.com/office/drawing/2014/main" id="{EC3D5646-4F81-4248-9ECB-28C2547E4629}"/>
              </a:ext>
            </a:extLst>
          </p:cNvPr>
          <p:cNvSpPr/>
          <p:nvPr/>
        </p:nvSpPr>
        <p:spPr>
          <a:xfrm>
            <a:off x="4065514" y="2852433"/>
            <a:ext cx="7125159" cy="1487330"/>
          </a:xfrm>
          <a:prstGeom prst="rect">
            <a:avLst/>
          </a:prstGeom>
        </p:spPr>
        <p:txBody>
          <a:bodyPr wrap="square">
            <a:spAutoFit/>
          </a:bodyPr>
          <a:lstStyle/>
          <a:p>
            <a:pPr algn="just">
              <a:lnSpc>
                <a:spcPct val="115000"/>
              </a:lnSpc>
              <a:spcAft>
                <a:spcPts val="0"/>
              </a:spcAft>
            </a:pPr>
            <a:r>
              <a:rPr lang="fr-FR" sz="2000" b="1" dirty="0">
                <a:solidFill>
                  <a:srgbClr val="000000"/>
                </a:solidFill>
                <a:ea typeface="Times New Roman" panose="02020603050405020304" pitchFamily="18" charset="0"/>
                <a:cs typeface="Times New Roman" panose="02020603050405020304" pitchFamily="18" charset="0"/>
              </a:rPr>
              <a:t>Impact potentiellement limitant du volet PECM sur les programmes opératoires envisagés : </a:t>
            </a:r>
            <a:r>
              <a:rPr lang="fr-FR" sz="2000" b="1" dirty="0">
                <a:solidFill>
                  <a:srgbClr val="000000"/>
                </a:solidFill>
                <a:ea typeface="Times New Roman" panose="02020603050405020304" pitchFamily="18" charset="0"/>
              </a:rPr>
              <a:t>disposer d’un </a:t>
            </a:r>
            <a:r>
              <a:rPr lang="fr-FR" sz="2000" b="1" dirty="0">
                <a:solidFill>
                  <a:srgbClr val="0070C0"/>
                </a:solidFill>
                <a:ea typeface="Times New Roman" panose="02020603050405020304" pitchFamily="18" charset="0"/>
              </a:rPr>
              <a:t>suivi très fin et continu des stocks disponibles</a:t>
            </a:r>
            <a:r>
              <a:rPr lang="fr-FR" sz="2000" b="1" dirty="0">
                <a:solidFill>
                  <a:srgbClr val="000000"/>
                </a:solidFill>
                <a:ea typeface="Times New Roman" panose="02020603050405020304" pitchFamily="18" charset="0"/>
              </a:rPr>
              <a:t> + une </a:t>
            </a:r>
            <a:r>
              <a:rPr lang="fr-FR" sz="2000" b="1" dirty="0">
                <a:solidFill>
                  <a:srgbClr val="0070C0"/>
                </a:solidFill>
                <a:ea typeface="Times New Roman" panose="02020603050405020304" pitchFamily="18" charset="0"/>
              </a:rPr>
              <a:t>estimation de couverture par rapport aux programmes opératoires pressentis </a:t>
            </a:r>
            <a:endParaRPr lang="fr-FR" sz="2000" b="1" dirty="0">
              <a:solidFill>
                <a:srgbClr val="0070C0"/>
              </a:solidFill>
            </a:endParaRPr>
          </a:p>
        </p:txBody>
      </p:sp>
      <p:sp>
        <p:nvSpPr>
          <p:cNvPr id="12" name="Rectangle 11">
            <a:extLst>
              <a:ext uri="{FF2B5EF4-FFF2-40B4-BE49-F238E27FC236}">
                <a16:creationId xmlns:a16="http://schemas.microsoft.com/office/drawing/2014/main" id="{061C5C08-B113-44B4-8897-98FBA53207B8}"/>
              </a:ext>
            </a:extLst>
          </p:cNvPr>
          <p:cNvSpPr/>
          <p:nvPr/>
        </p:nvSpPr>
        <p:spPr>
          <a:xfrm>
            <a:off x="4061819" y="4573661"/>
            <a:ext cx="7125159" cy="1631216"/>
          </a:xfrm>
          <a:prstGeom prst="rect">
            <a:avLst/>
          </a:prstGeom>
        </p:spPr>
        <p:txBody>
          <a:bodyPr wrap="square">
            <a:spAutoFit/>
          </a:bodyPr>
          <a:lstStyle/>
          <a:p>
            <a:pPr algn="just"/>
            <a:r>
              <a:rPr lang="fr-FR" sz="2000" b="1" dirty="0"/>
              <a:t>En prévision de tension avérée, élaborer de manière </a:t>
            </a:r>
            <a:r>
              <a:rPr lang="fr-FR" sz="2000" b="1" dirty="0">
                <a:solidFill>
                  <a:srgbClr val="0070C0"/>
                </a:solidFill>
              </a:rPr>
              <a:t>pluriprofessionnelle</a:t>
            </a:r>
            <a:r>
              <a:rPr lang="fr-FR" sz="2000" b="1" dirty="0"/>
              <a:t> une </a:t>
            </a:r>
            <a:r>
              <a:rPr lang="fr-FR" sz="2000" b="1" dirty="0">
                <a:solidFill>
                  <a:srgbClr val="0070C0"/>
                </a:solidFill>
              </a:rPr>
              <a:t>stratégie d’épargne des produits prioritaires</a:t>
            </a:r>
            <a:r>
              <a:rPr lang="fr-FR" sz="2000" b="1" dirty="0"/>
              <a:t>, intégrant les alternatives identifiées et précisant les protocoles thérapeutiques retenus ainsi que les modifications apportées</a:t>
            </a:r>
          </a:p>
        </p:txBody>
      </p:sp>
    </p:spTree>
    <p:extLst>
      <p:ext uri="{BB962C8B-B14F-4D97-AF65-F5344CB8AC3E}">
        <p14:creationId xmlns:p14="http://schemas.microsoft.com/office/powerpoint/2010/main" val="1190818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C3CCB1-79B0-4358-902A-224083B72E49}"/>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1DFDDAA0-8B7F-4B7A-A8D8-F7148A8386CD}"/>
              </a:ext>
            </a:extLst>
          </p:cNvPr>
          <p:cNvSpPr>
            <a:spLocks noGrp="1"/>
          </p:cNvSpPr>
          <p:nvPr>
            <p:ph type="sldNum" sz="quarter" idx="12"/>
          </p:nvPr>
        </p:nvSpPr>
        <p:spPr/>
        <p:txBody>
          <a:bodyPr/>
          <a:lstStyle/>
          <a:p>
            <a:fld id="{815EBFAA-CE30-46F1-BE51-457160F6CB4F}" type="slidenum">
              <a:rPr lang="fr-FR" smtClean="0"/>
              <a:pPr/>
              <a:t>19</a:t>
            </a:fld>
            <a:endParaRPr lang="fr-FR"/>
          </a:p>
        </p:txBody>
      </p:sp>
      <p:sp>
        <p:nvSpPr>
          <p:cNvPr id="4" name="ZoneTexte 3">
            <a:extLst>
              <a:ext uri="{FF2B5EF4-FFF2-40B4-BE49-F238E27FC236}">
                <a16:creationId xmlns:a16="http://schemas.microsoft.com/office/drawing/2014/main" id="{5AA4009F-DE82-47CA-AF39-073298A4E036}"/>
              </a:ext>
            </a:extLst>
          </p:cNvPr>
          <p:cNvSpPr txBox="1"/>
          <p:nvPr/>
        </p:nvSpPr>
        <p:spPr>
          <a:xfrm>
            <a:off x="1894306" y="227100"/>
            <a:ext cx="8403454" cy="584775"/>
          </a:xfrm>
          <a:prstGeom prst="rect">
            <a:avLst/>
          </a:prstGeom>
          <a:noFill/>
        </p:spPr>
        <p:txBody>
          <a:bodyPr wrap="none" rtlCol="0">
            <a:spAutoFit/>
          </a:bodyPr>
          <a:lstStyle/>
          <a:p>
            <a:pPr algn="ctr"/>
            <a:r>
              <a:rPr lang="fr-FR" sz="3200" b="1" dirty="0">
                <a:solidFill>
                  <a:srgbClr val="0070C0"/>
                </a:solidFill>
              </a:rPr>
              <a:t>Actions au niveau dimension INSTITUTIONNELLE</a:t>
            </a:r>
          </a:p>
        </p:txBody>
      </p:sp>
      <p:pic>
        <p:nvPicPr>
          <p:cNvPr id="5" name="Google Shape;194;p12">
            <a:extLst>
              <a:ext uri="{FF2B5EF4-FFF2-40B4-BE49-F238E27FC236}">
                <a16:creationId xmlns:a16="http://schemas.microsoft.com/office/drawing/2014/main" id="{912CE4DC-CEC5-4FA3-A465-9E941113AAAB}"/>
              </a:ext>
            </a:extLst>
          </p:cNvPr>
          <p:cNvPicPr preferRelativeResize="0"/>
          <p:nvPr/>
        </p:nvPicPr>
        <p:blipFill rotWithShape="1">
          <a:blip r:embed="rId2">
            <a:alphaModFix/>
          </a:blip>
          <a:srcRect/>
          <a:stretch/>
        </p:blipFill>
        <p:spPr>
          <a:xfrm>
            <a:off x="10552668" y="227099"/>
            <a:ext cx="498790" cy="584775"/>
          </a:xfrm>
          <a:prstGeom prst="rect">
            <a:avLst/>
          </a:prstGeom>
          <a:noFill/>
          <a:ln>
            <a:noFill/>
          </a:ln>
        </p:spPr>
      </p:pic>
      <p:grpSp>
        <p:nvGrpSpPr>
          <p:cNvPr id="11" name="Groupe 10">
            <a:extLst>
              <a:ext uri="{FF2B5EF4-FFF2-40B4-BE49-F238E27FC236}">
                <a16:creationId xmlns:a16="http://schemas.microsoft.com/office/drawing/2014/main" id="{4B0E6AF2-6371-4BA3-AB93-40EA6606023E}"/>
              </a:ext>
            </a:extLst>
          </p:cNvPr>
          <p:cNvGrpSpPr/>
          <p:nvPr/>
        </p:nvGrpSpPr>
        <p:grpSpPr>
          <a:xfrm>
            <a:off x="566381" y="2101075"/>
            <a:ext cx="2655849" cy="2655849"/>
            <a:chOff x="1556219" y="1715236"/>
            <a:chExt cx="2655849" cy="2655849"/>
          </a:xfrm>
        </p:grpSpPr>
        <p:sp>
          <p:nvSpPr>
            <p:cNvPr id="12" name="Ellipse 11">
              <a:extLst>
                <a:ext uri="{FF2B5EF4-FFF2-40B4-BE49-F238E27FC236}">
                  <a16:creationId xmlns:a16="http://schemas.microsoft.com/office/drawing/2014/main" id="{B1C094AC-A7BD-4865-BA07-A89DB617FDC1}"/>
                </a:ext>
              </a:extLst>
            </p:cNvPr>
            <p:cNvSpPr/>
            <p:nvPr/>
          </p:nvSpPr>
          <p:spPr>
            <a:xfrm>
              <a:off x="1556219" y="1715236"/>
              <a:ext cx="2655849" cy="2655849"/>
            </a:xfrm>
            <a:prstGeom prst="ellipse">
              <a:avLst/>
            </a:prstGeom>
          </p:spPr>
          <p:style>
            <a:lnRef idx="2">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sp>
        <p:sp>
          <p:nvSpPr>
            <p:cNvPr id="13" name="Ellipse 4">
              <a:extLst>
                <a:ext uri="{FF2B5EF4-FFF2-40B4-BE49-F238E27FC236}">
                  <a16:creationId xmlns:a16="http://schemas.microsoft.com/office/drawing/2014/main" id="{A3735CFE-83DC-4154-B565-C08AC3AA5A6C}"/>
                </a:ext>
              </a:extLst>
            </p:cNvPr>
            <p:cNvSpPr txBox="1"/>
            <p:nvPr/>
          </p:nvSpPr>
          <p:spPr>
            <a:xfrm>
              <a:off x="2087388" y="2312801"/>
              <a:ext cx="1593509" cy="146071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fr-FR" sz="2400" b="1" kern="1200" dirty="0"/>
                <a:t>Culture sécurité</a:t>
              </a:r>
            </a:p>
          </p:txBody>
        </p:sp>
      </p:grpSp>
      <p:sp>
        <p:nvSpPr>
          <p:cNvPr id="14" name="Rectangle 13">
            <a:extLst>
              <a:ext uri="{FF2B5EF4-FFF2-40B4-BE49-F238E27FC236}">
                <a16:creationId xmlns:a16="http://schemas.microsoft.com/office/drawing/2014/main" id="{185E3505-49A2-43E8-8196-1F339F519FD8}"/>
              </a:ext>
            </a:extLst>
          </p:cNvPr>
          <p:cNvSpPr/>
          <p:nvPr/>
        </p:nvSpPr>
        <p:spPr>
          <a:xfrm>
            <a:off x="3467878" y="1453745"/>
            <a:ext cx="7784840" cy="2862322"/>
          </a:xfrm>
          <a:prstGeom prst="rect">
            <a:avLst/>
          </a:prstGeom>
        </p:spPr>
        <p:txBody>
          <a:bodyPr wrap="square">
            <a:spAutoFit/>
          </a:bodyPr>
          <a:lstStyle/>
          <a:p>
            <a:pPr algn="just"/>
            <a:r>
              <a:rPr lang="fr-FR" sz="2000" b="1" dirty="0"/>
              <a:t>Réaliser, selon des méthodologies validées (AMDEC, ALARM, REMED…), des </a:t>
            </a:r>
            <a:r>
              <a:rPr lang="fr-FR" sz="2000" b="1" dirty="0">
                <a:solidFill>
                  <a:srgbClr val="0070C0"/>
                </a:solidFill>
              </a:rPr>
              <a:t>analyses </a:t>
            </a:r>
            <a:r>
              <a:rPr lang="fr-FR" sz="2000" b="1" i="1" dirty="0">
                <a:solidFill>
                  <a:srgbClr val="0070C0"/>
                </a:solidFill>
              </a:rPr>
              <a:t>a priori </a:t>
            </a:r>
            <a:r>
              <a:rPr lang="fr-FR" sz="2000" b="1" dirty="0">
                <a:solidFill>
                  <a:srgbClr val="0070C0"/>
                </a:solidFill>
              </a:rPr>
              <a:t>et </a:t>
            </a:r>
            <a:r>
              <a:rPr lang="fr-FR" sz="2000" b="1" i="1" dirty="0">
                <a:solidFill>
                  <a:srgbClr val="0070C0"/>
                </a:solidFill>
              </a:rPr>
              <a:t>a posteriori </a:t>
            </a:r>
            <a:r>
              <a:rPr lang="fr-FR" sz="2000" b="1" dirty="0">
                <a:solidFill>
                  <a:srgbClr val="0070C0"/>
                </a:solidFill>
              </a:rPr>
              <a:t>sur les risques supplémentaires spécifiques à la période CRISE sur l’ensemble du processus de la PECM</a:t>
            </a:r>
            <a:r>
              <a:rPr lang="fr-FR" sz="2000" b="1" dirty="0"/>
              <a:t>, de la prescription à l’administration, durant tout le parcours de soins du patient, de son admission à sa sortie</a:t>
            </a:r>
          </a:p>
          <a:p>
            <a:pPr algn="just"/>
            <a:r>
              <a:rPr lang="fr-FR" sz="2000" b="1" dirty="0"/>
              <a:t>Groupe spécifique composé d’anesthésistes-réanimateurs, IADE et cadres, pharmaciens et représentant de la direction administrative</a:t>
            </a:r>
          </a:p>
          <a:p>
            <a:pPr algn="just"/>
            <a:r>
              <a:rPr lang="fr-FR" sz="2000" b="1" i="1" dirty="0"/>
              <a:t>NB : Une matrice de risques est proposée par le groupe de travail</a:t>
            </a:r>
          </a:p>
          <a:p>
            <a:pPr algn="just"/>
            <a:endParaRPr lang="fr-FR" sz="2000" b="1" dirty="0"/>
          </a:p>
        </p:txBody>
      </p:sp>
      <p:sp>
        <p:nvSpPr>
          <p:cNvPr id="15" name="Rectangle 14">
            <a:extLst>
              <a:ext uri="{FF2B5EF4-FFF2-40B4-BE49-F238E27FC236}">
                <a16:creationId xmlns:a16="http://schemas.microsoft.com/office/drawing/2014/main" id="{3B120B25-8D35-44F7-83F9-C2682CF9E5B1}"/>
              </a:ext>
            </a:extLst>
          </p:cNvPr>
          <p:cNvSpPr/>
          <p:nvPr/>
        </p:nvSpPr>
        <p:spPr>
          <a:xfrm>
            <a:off x="3467878" y="4159357"/>
            <a:ext cx="7784840" cy="400110"/>
          </a:xfrm>
          <a:prstGeom prst="rect">
            <a:avLst/>
          </a:prstGeom>
        </p:spPr>
        <p:txBody>
          <a:bodyPr wrap="square">
            <a:spAutoFit/>
          </a:bodyPr>
          <a:lstStyle/>
          <a:p>
            <a:pPr algn="just"/>
            <a:r>
              <a:rPr lang="fr-FR" sz="2000" b="1" dirty="0"/>
              <a:t>S’assurer de la fonctionnalité du </a:t>
            </a:r>
            <a:r>
              <a:rPr lang="fr-FR" sz="2000" b="1" dirty="0">
                <a:solidFill>
                  <a:srgbClr val="0070C0"/>
                </a:solidFill>
              </a:rPr>
              <a:t>circuit des EM </a:t>
            </a:r>
            <a:r>
              <a:rPr lang="fr-FR" sz="2000" b="1" dirty="0"/>
              <a:t>en période CRISE</a:t>
            </a:r>
            <a:endParaRPr lang="fr-FR" sz="2000" b="1" i="1" dirty="0"/>
          </a:p>
        </p:txBody>
      </p:sp>
      <p:graphicFrame>
        <p:nvGraphicFramePr>
          <p:cNvPr id="16" name="Diagramme 15">
            <a:extLst>
              <a:ext uri="{FF2B5EF4-FFF2-40B4-BE49-F238E27FC236}">
                <a16:creationId xmlns:a16="http://schemas.microsoft.com/office/drawing/2014/main" id="{09A10702-1B79-4D00-A966-9887063988A3}"/>
              </a:ext>
            </a:extLst>
          </p:cNvPr>
          <p:cNvGraphicFramePr/>
          <p:nvPr>
            <p:extLst>
              <p:ext uri="{D42A27DB-BD31-4B8C-83A1-F6EECF244321}">
                <p14:modId xmlns:p14="http://schemas.microsoft.com/office/powerpoint/2010/main" val="663463418"/>
              </p:ext>
            </p:extLst>
          </p:nvPr>
        </p:nvGraphicFramePr>
        <p:xfrm>
          <a:off x="3497619" y="244583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137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23D6A8D-8669-4B82-9086-D1033866FA12}"/>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D87EDBAD-C2BC-4777-BA40-640B498A73D0}"/>
              </a:ext>
            </a:extLst>
          </p:cNvPr>
          <p:cNvSpPr>
            <a:spLocks noGrp="1"/>
          </p:cNvSpPr>
          <p:nvPr>
            <p:ph type="sldNum" sz="quarter" idx="12"/>
          </p:nvPr>
        </p:nvSpPr>
        <p:spPr/>
        <p:txBody>
          <a:bodyPr/>
          <a:lstStyle/>
          <a:p>
            <a:fld id="{815EBFAA-CE30-46F1-BE51-457160F6CB4F}" type="slidenum">
              <a:rPr lang="fr-FR" smtClean="0"/>
              <a:pPr/>
              <a:t>2</a:t>
            </a:fld>
            <a:endParaRPr lang="fr-FR"/>
          </a:p>
        </p:txBody>
      </p:sp>
      <p:sp>
        <p:nvSpPr>
          <p:cNvPr id="4" name="Rectangle 3">
            <a:extLst>
              <a:ext uri="{FF2B5EF4-FFF2-40B4-BE49-F238E27FC236}">
                <a16:creationId xmlns:a16="http://schemas.microsoft.com/office/drawing/2014/main" id="{9C72B51A-3F4F-40DD-9616-76F1AD1A6610}"/>
              </a:ext>
            </a:extLst>
          </p:cNvPr>
          <p:cNvSpPr/>
          <p:nvPr/>
        </p:nvSpPr>
        <p:spPr>
          <a:xfrm>
            <a:off x="805543" y="1749693"/>
            <a:ext cx="10580913" cy="3760901"/>
          </a:xfrm>
          <a:prstGeom prst="rect">
            <a:avLst/>
          </a:prstGeom>
        </p:spPr>
        <p:txBody>
          <a:bodyPr wrap="square">
            <a:spAutoFit/>
          </a:bodyPr>
          <a:lstStyle/>
          <a:p>
            <a:pPr>
              <a:lnSpc>
                <a:spcPct val="115000"/>
              </a:lnSpc>
              <a:spcAft>
                <a:spcPts val="0"/>
              </a:spcAft>
            </a:pPr>
            <a:r>
              <a:rPr lang="fr-FR" b="1" dirty="0">
                <a:latin typeface="Calibri" panose="020F0502020204030204" pitchFamily="34" charset="0"/>
                <a:ea typeface="Calibri" panose="020F0502020204030204" pitchFamily="34" charset="0"/>
                <a:cs typeface="Calibri" panose="020F0502020204030204" pitchFamily="34" charset="0"/>
              </a:rPr>
              <a:t>Ce diaporama présente les préconisations communes SFAR – SFPC (version de mai 2020) : </a:t>
            </a:r>
          </a:p>
          <a:p>
            <a:pPr>
              <a:lnSpc>
                <a:spcPct val="115000"/>
              </a:lnSpc>
              <a:spcAft>
                <a:spcPts val="0"/>
              </a:spcAft>
            </a:pPr>
            <a:r>
              <a:rPr lang="fr-FR" b="1" i="1" dirty="0">
                <a:solidFill>
                  <a:srgbClr val="0070C0"/>
                </a:solidFill>
                <a:latin typeface="Calibri" panose="020F0502020204030204" pitchFamily="34" charset="0"/>
                <a:ea typeface="Calibri" panose="020F0502020204030204" pitchFamily="34" charset="0"/>
                <a:cs typeface="Calibri" panose="020F0502020204030204" pitchFamily="34" charset="0"/>
              </a:rPr>
              <a:t>Prévention des erreurs médicamenteuses</a:t>
            </a:r>
            <a:r>
              <a:rPr lang="fr-FR" sz="1000" dirty="0">
                <a:latin typeface="Calibri" panose="020F0502020204030204" pitchFamily="34" charset="0"/>
                <a:ea typeface="Calibri" panose="020F0502020204030204" pitchFamily="34" charset="0"/>
                <a:cs typeface="Times New Roman" panose="02020603050405020304" pitchFamily="18" charset="0"/>
              </a:rPr>
              <a:t> </a:t>
            </a:r>
            <a:r>
              <a:rPr lang="fr-FR" b="1" i="1" dirty="0">
                <a:solidFill>
                  <a:srgbClr val="0070C0"/>
                </a:solidFill>
                <a:latin typeface="Calibri" panose="020F0502020204030204" pitchFamily="34" charset="0"/>
                <a:ea typeface="Calibri" panose="020F0502020204030204" pitchFamily="34" charset="0"/>
                <a:cs typeface="Calibri" panose="020F0502020204030204" pitchFamily="34" charset="0"/>
              </a:rPr>
              <a:t>en anesthésie et en réanimation </a:t>
            </a:r>
            <a:r>
              <a:rPr lang="fr-FR" b="1" i="1" dirty="0">
                <a:solidFill>
                  <a:srgbClr val="FF0000"/>
                </a:solidFill>
                <a:latin typeface="Calibri" panose="020F0502020204030204" pitchFamily="34" charset="0"/>
                <a:ea typeface="Calibri" panose="020F0502020204030204" pitchFamily="34" charset="0"/>
                <a:cs typeface="Calibri" panose="020F0502020204030204" pitchFamily="34" charset="0"/>
              </a:rPr>
              <a:t>en période de crise sanitaire aigüe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Retour d’expérience de la période COVID</a:t>
            </a:r>
          </a:p>
          <a:p>
            <a:pPr algn="just">
              <a:lnSpc>
                <a:spcPct val="115000"/>
              </a:lnSpc>
              <a:spcAft>
                <a:spcPts val="0"/>
              </a:spcAft>
            </a:pPr>
            <a:r>
              <a:rPr lang="fr-FR" b="1" dirty="0">
                <a:latin typeface="Calibri" panose="020F0502020204030204" pitchFamily="34" charset="0"/>
                <a:ea typeface="Calibri" panose="020F0502020204030204" pitchFamily="34" charset="0"/>
                <a:cs typeface="Calibri" panose="020F0502020204030204" pitchFamily="34" charset="0"/>
              </a:rPr>
              <a:t>Il ne cite que les points saillants. Pour le détail correspondant et les autres préconisations, merci de se référer au guide complet.</a:t>
            </a:r>
            <a:r>
              <a:rPr lang="fr-FR" sz="16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p>
          <a:p>
            <a:pPr algn="just">
              <a:lnSpc>
                <a:spcPct val="115000"/>
              </a:lnSpc>
              <a:spcAft>
                <a:spcPts val="0"/>
              </a:spcAft>
            </a:pPr>
            <a:endParaRPr lang="fr-FR" b="1"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fr-FR" b="1" dirty="0">
                <a:latin typeface="Calibri" panose="020F0502020204030204" pitchFamily="34" charset="0"/>
                <a:ea typeface="Calibri" panose="020F0502020204030204" pitchFamily="34" charset="0"/>
                <a:cs typeface="Calibri" panose="020F0502020204030204" pitchFamily="34" charset="0"/>
              </a:rPr>
              <a:t>Le diaporama a vocation d’être complété par l’établissement afin qu’il puisse y intégrer ses pratiques et son retour d’expérience.</a:t>
            </a:r>
          </a:p>
          <a:p>
            <a:pPr algn="just">
              <a:lnSpc>
                <a:spcPct val="115000"/>
              </a:lnSpc>
              <a:spcAft>
                <a:spcPts val="0"/>
              </a:spcAft>
            </a:pPr>
            <a:endParaRPr lang="fr-FR" b="1"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fr-FR" b="1" dirty="0">
                <a:latin typeface="Calibri" panose="020F0502020204030204" pitchFamily="34" charset="0"/>
                <a:ea typeface="Calibri" panose="020F0502020204030204" pitchFamily="34" charset="0"/>
                <a:cs typeface="Calibri" panose="020F0502020204030204" pitchFamily="34" charset="0"/>
              </a:rPr>
              <a:t>Le contenu des diapositives SFAR-SFPC ne doit pas être modifié afin de rester conforme aux préconisations validées par ces deux sociétés savantes.</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FADD47FB-E400-4BD0-B4A8-80A54FA1339B}"/>
              </a:ext>
            </a:extLst>
          </p:cNvPr>
          <p:cNvSpPr txBox="1"/>
          <p:nvPr/>
        </p:nvSpPr>
        <p:spPr>
          <a:xfrm>
            <a:off x="4967132" y="227100"/>
            <a:ext cx="2257734" cy="584775"/>
          </a:xfrm>
          <a:prstGeom prst="rect">
            <a:avLst/>
          </a:prstGeom>
          <a:noFill/>
        </p:spPr>
        <p:txBody>
          <a:bodyPr wrap="none" rtlCol="0">
            <a:spAutoFit/>
          </a:bodyPr>
          <a:lstStyle/>
          <a:p>
            <a:r>
              <a:rPr lang="fr-FR" sz="3200" b="1" dirty="0">
                <a:solidFill>
                  <a:srgbClr val="0070C0"/>
                </a:solidFill>
              </a:rPr>
              <a:t>Préliminaire</a:t>
            </a:r>
          </a:p>
        </p:txBody>
      </p:sp>
    </p:spTree>
    <p:extLst>
      <p:ext uri="{BB962C8B-B14F-4D97-AF65-F5344CB8AC3E}">
        <p14:creationId xmlns:p14="http://schemas.microsoft.com/office/powerpoint/2010/main" val="1942403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C3CCB1-79B0-4358-902A-224083B72E49}"/>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1DFDDAA0-8B7F-4B7A-A8D8-F7148A8386CD}"/>
              </a:ext>
            </a:extLst>
          </p:cNvPr>
          <p:cNvSpPr>
            <a:spLocks noGrp="1"/>
          </p:cNvSpPr>
          <p:nvPr>
            <p:ph type="sldNum" sz="quarter" idx="12"/>
          </p:nvPr>
        </p:nvSpPr>
        <p:spPr/>
        <p:txBody>
          <a:bodyPr/>
          <a:lstStyle/>
          <a:p>
            <a:fld id="{815EBFAA-CE30-46F1-BE51-457160F6CB4F}" type="slidenum">
              <a:rPr lang="fr-FR" smtClean="0"/>
              <a:pPr/>
              <a:t>20</a:t>
            </a:fld>
            <a:endParaRPr lang="fr-FR"/>
          </a:p>
        </p:txBody>
      </p:sp>
      <p:sp>
        <p:nvSpPr>
          <p:cNvPr id="4" name="ZoneTexte 3">
            <a:extLst>
              <a:ext uri="{FF2B5EF4-FFF2-40B4-BE49-F238E27FC236}">
                <a16:creationId xmlns:a16="http://schemas.microsoft.com/office/drawing/2014/main" id="{D5BC409D-97CA-4D9B-B2CF-A54492263AC8}"/>
              </a:ext>
            </a:extLst>
          </p:cNvPr>
          <p:cNvSpPr txBox="1"/>
          <p:nvPr/>
        </p:nvSpPr>
        <p:spPr>
          <a:xfrm>
            <a:off x="1894306" y="227100"/>
            <a:ext cx="8403454" cy="584775"/>
          </a:xfrm>
          <a:prstGeom prst="rect">
            <a:avLst/>
          </a:prstGeom>
          <a:noFill/>
        </p:spPr>
        <p:txBody>
          <a:bodyPr wrap="none" rtlCol="0">
            <a:spAutoFit/>
          </a:bodyPr>
          <a:lstStyle/>
          <a:p>
            <a:pPr algn="ctr"/>
            <a:r>
              <a:rPr lang="fr-FR" sz="3200" b="1" dirty="0">
                <a:solidFill>
                  <a:srgbClr val="0070C0"/>
                </a:solidFill>
              </a:rPr>
              <a:t>Actions au niveau dimension INSTITUTIONNELLE</a:t>
            </a:r>
          </a:p>
        </p:txBody>
      </p:sp>
      <p:pic>
        <p:nvPicPr>
          <p:cNvPr id="5" name="Google Shape;194;p12">
            <a:extLst>
              <a:ext uri="{FF2B5EF4-FFF2-40B4-BE49-F238E27FC236}">
                <a16:creationId xmlns:a16="http://schemas.microsoft.com/office/drawing/2014/main" id="{9CB6D8C3-2519-4E2A-9980-A770ACF1260B}"/>
              </a:ext>
            </a:extLst>
          </p:cNvPr>
          <p:cNvPicPr preferRelativeResize="0"/>
          <p:nvPr/>
        </p:nvPicPr>
        <p:blipFill rotWithShape="1">
          <a:blip r:embed="rId2">
            <a:alphaModFix/>
          </a:blip>
          <a:srcRect/>
          <a:stretch/>
        </p:blipFill>
        <p:spPr>
          <a:xfrm>
            <a:off x="10552668" y="227099"/>
            <a:ext cx="498790" cy="584775"/>
          </a:xfrm>
          <a:prstGeom prst="rect">
            <a:avLst/>
          </a:prstGeom>
          <a:noFill/>
          <a:ln>
            <a:noFill/>
          </a:ln>
        </p:spPr>
      </p:pic>
      <p:grpSp>
        <p:nvGrpSpPr>
          <p:cNvPr id="6" name="Groupe 5">
            <a:extLst>
              <a:ext uri="{FF2B5EF4-FFF2-40B4-BE49-F238E27FC236}">
                <a16:creationId xmlns:a16="http://schemas.microsoft.com/office/drawing/2014/main" id="{5F37BDDF-4A14-44CB-8CF8-37D4F1162E3D}"/>
              </a:ext>
            </a:extLst>
          </p:cNvPr>
          <p:cNvGrpSpPr/>
          <p:nvPr/>
        </p:nvGrpSpPr>
        <p:grpSpPr>
          <a:xfrm>
            <a:off x="566381" y="2101075"/>
            <a:ext cx="2655849" cy="2655849"/>
            <a:chOff x="3472857" y="1715236"/>
            <a:chExt cx="2655849" cy="2655849"/>
          </a:xfrm>
        </p:grpSpPr>
        <p:sp>
          <p:nvSpPr>
            <p:cNvPr id="7" name="Ellipse 6">
              <a:extLst>
                <a:ext uri="{FF2B5EF4-FFF2-40B4-BE49-F238E27FC236}">
                  <a16:creationId xmlns:a16="http://schemas.microsoft.com/office/drawing/2014/main" id="{4CB0BCEA-6214-409A-AC85-B3C246D0477B}"/>
                </a:ext>
              </a:extLst>
            </p:cNvPr>
            <p:cNvSpPr/>
            <p:nvPr/>
          </p:nvSpPr>
          <p:spPr>
            <a:xfrm>
              <a:off x="3472857" y="1715236"/>
              <a:ext cx="2655849" cy="2655849"/>
            </a:xfrm>
            <a:prstGeom prst="ellipse">
              <a:avLst/>
            </a:prstGeom>
          </p:spPr>
          <p:style>
            <a:lnRef idx="2">
              <a:schemeClr val="lt1">
                <a:hueOff val="0"/>
                <a:satOff val="0"/>
                <a:lumOff val="0"/>
                <a:alphaOff val="0"/>
              </a:schemeClr>
            </a:lnRef>
            <a:fillRef idx="1">
              <a:schemeClr val="accent4">
                <a:alpha val="50000"/>
                <a:hueOff val="4900445"/>
                <a:satOff val="-20388"/>
                <a:lumOff val="4804"/>
                <a:alphaOff val="0"/>
              </a:schemeClr>
            </a:fillRef>
            <a:effectRef idx="0">
              <a:schemeClr val="accent4">
                <a:alpha val="50000"/>
                <a:hueOff val="4900445"/>
                <a:satOff val="-20388"/>
                <a:lumOff val="4804"/>
                <a:alphaOff val="0"/>
              </a:schemeClr>
            </a:effectRef>
            <a:fontRef idx="minor">
              <a:schemeClr val="tx1"/>
            </a:fontRef>
          </p:style>
        </p:sp>
        <p:sp>
          <p:nvSpPr>
            <p:cNvPr id="8" name="Ellipse 4">
              <a:extLst>
                <a:ext uri="{FF2B5EF4-FFF2-40B4-BE49-F238E27FC236}">
                  <a16:creationId xmlns:a16="http://schemas.microsoft.com/office/drawing/2014/main" id="{3CDC7D5D-2560-4730-AE11-385A7BFC0AC4}"/>
                </a:ext>
              </a:extLst>
            </p:cNvPr>
            <p:cNvSpPr txBox="1"/>
            <p:nvPr/>
          </p:nvSpPr>
          <p:spPr>
            <a:xfrm>
              <a:off x="3918766" y="2312801"/>
              <a:ext cx="1764029" cy="146071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fr-FR" sz="2000" b="1" kern="1200" dirty="0"/>
                <a:t>Communication</a:t>
              </a:r>
            </a:p>
          </p:txBody>
        </p:sp>
      </p:grpSp>
      <p:sp>
        <p:nvSpPr>
          <p:cNvPr id="9" name="Rectangle 8">
            <a:extLst>
              <a:ext uri="{FF2B5EF4-FFF2-40B4-BE49-F238E27FC236}">
                <a16:creationId xmlns:a16="http://schemas.microsoft.com/office/drawing/2014/main" id="{653D56CF-9684-4D34-8C55-226601A26AF6}"/>
              </a:ext>
            </a:extLst>
          </p:cNvPr>
          <p:cNvSpPr/>
          <p:nvPr/>
        </p:nvSpPr>
        <p:spPr>
          <a:xfrm>
            <a:off x="3312368" y="1244407"/>
            <a:ext cx="8247936" cy="4507388"/>
          </a:xfrm>
          <a:prstGeom prst="rect">
            <a:avLst/>
          </a:prstGeom>
        </p:spPr>
        <p:txBody>
          <a:bodyPr wrap="square">
            <a:spAutoFit/>
          </a:bodyPr>
          <a:lstStyle/>
          <a:p>
            <a:pPr algn="just"/>
            <a:r>
              <a:rPr lang="fr-FR" sz="2000" b="1" dirty="0"/>
              <a:t>Objectifs : être capable </a:t>
            </a:r>
            <a:r>
              <a:rPr lang="fr-FR" sz="2000" b="1" dirty="0">
                <a:solidFill>
                  <a:srgbClr val="0070C0"/>
                </a:solidFill>
              </a:rPr>
              <a:t>d’optimiser et d’harmoniser la PECM des patients au regard des recommandations à l’instant « T » en période CRISE</a:t>
            </a:r>
          </a:p>
          <a:p>
            <a:pPr algn="just"/>
            <a:endParaRPr lang="fr-FR" sz="2000" b="1" dirty="0"/>
          </a:p>
          <a:p>
            <a:pPr algn="just"/>
            <a:r>
              <a:rPr lang="fr-FR" sz="2000" b="1" dirty="0"/>
              <a:t>S’organiser pour: </a:t>
            </a:r>
          </a:p>
          <a:p>
            <a:pPr algn="just">
              <a:lnSpc>
                <a:spcPct val="150000"/>
              </a:lnSpc>
            </a:pPr>
            <a:r>
              <a:rPr lang="fr-FR" sz="2000" b="1" dirty="0"/>
              <a:t>- Favoriser des </a:t>
            </a:r>
            <a:r>
              <a:rPr lang="fr-FR" sz="2000" b="1" dirty="0">
                <a:solidFill>
                  <a:srgbClr val="0070C0"/>
                </a:solidFill>
              </a:rPr>
              <a:t>partages réguliers d’informations </a:t>
            </a:r>
            <a:r>
              <a:rPr lang="fr-FR" sz="2000" b="1" dirty="0"/>
              <a:t>et des </a:t>
            </a:r>
            <a:r>
              <a:rPr lang="fr-FR" sz="2000" b="1" dirty="0">
                <a:solidFill>
                  <a:srgbClr val="0070C0"/>
                </a:solidFill>
              </a:rPr>
              <a:t>collaborations </a:t>
            </a:r>
            <a:r>
              <a:rPr lang="fr-FR" sz="2000" b="1" dirty="0"/>
              <a:t>intra et inter établissements (GHT, territoire, autres régions) vis-à-vis notamment des protocolisations de PECM.</a:t>
            </a:r>
          </a:p>
          <a:p>
            <a:pPr algn="just">
              <a:lnSpc>
                <a:spcPct val="150000"/>
              </a:lnSpc>
            </a:pPr>
            <a:r>
              <a:rPr lang="fr-FR" sz="2000" b="1" dirty="0"/>
              <a:t>- </a:t>
            </a:r>
            <a:r>
              <a:rPr lang="fr-FR" sz="2000" b="1" dirty="0">
                <a:solidFill>
                  <a:srgbClr val="0070C0"/>
                </a:solidFill>
              </a:rPr>
              <a:t>Sécuriser  les interfaces</a:t>
            </a:r>
            <a:r>
              <a:rPr lang="fr-FR" sz="2000" b="1" dirty="0"/>
              <a:t>, comme les étapes de transfert des patients en intra ou inter établissements, doivent être sécurisées</a:t>
            </a:r>
          </a:p>
          <a:p>
            <a:pPr algn="just">
              <a:lnSpc>
                <a:spcPct val="150000"/>
              </a:lnSpc>
            </a:pPr>
            <a:r>
              <a:rPr lang="fr-FR" sz="2000" b="1" dirty="0"/>
              <a:t>- </a:t>
            </a:r>
            <a:r>
              <a:rPr lang="fr-FR" sz="2000" b="1" dirty="0">
                <a:solidFill>
                  <a:srgbClr val="0070C0"/>
                </a:solidFill>
              </a:rPr>
              <a:t>Coopérer en termes de logistique et d’approvisionnement</a:t>
            </a:r>
            <a:r>
              <a:rPr lang="fr-FR" sz="2000" b="1" dirty="0"/>
              <a:t>, afin d’éviter des ruptures</a:t>
            </a:r>
          </a:p>
        </p:txBody>
      </p:sp>
    </p:spTree>
    <p:extLst>
      <p:ext uri="{BB962C8B-B14F-4D97-AF65-F5344CB8AC3E}">
        <p14:creationId xmlns:p14="http://schemas.microsoft.com/office/powerpoint/2010/main" val="1022395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3C3CCB1-79B0-4358-902A-224083B72E49}"/>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1DFDDAA0-8B7F-4B7A-A8D8-F7148A8386CD}"/>
              </a:ext>
            </a:extLst>
          </p:cNvPr>
          <p:cNvSpPr>
            <a:spLocks noGrp="1"/>
          </p:cNvSpPr>
          <p:nvPr>
            <p:ph type="sldNum" sz="quarter" idx="12"/>
          </p:nvPr>
        </p:nvSpPr>
        <p:spPr/>
        <p:txBody>
          <a:bodyPr/>
          <a:lstStyle/>
          <a:p>
            <a:fld id="{815EBFAA-CE30-46F1-BE51-457160F6CB4F}" type="slidenum">
              <a:rPr lang="fr-FR" smtClean="0"/>
              <a:pPr/>
              <a:t>21</a:t>
            </a:fld>
            <a:endParaRPr lang="fr-FR"/>
          </a:p>
        </p:txBody>
      </p:sp>
      <p:sp>
        <p:nvSpPr>
          <p:cNvPr id="4" name="ZoneTexte 3">
            <a:extLst>
              <a:ext uri="{FF2B5EF4-FFF2-40B4-BE49-F238E27FC236}">
                <a16:creationId xmlns:a16="http://schemas.microsoft.com/office/drawing/2014/main" id="{D5BC409D-97CA-4D9B-B2CF-A54492263AC8}"/>
              </a:ext>
            </a:extLst>
          </p:cNvPr>
          <p:cNvSpPr txBox="1"/>
          <p:nvPr/>
        </p:nvSpPr>
        <p:spPr>
          <a:xfrm>
            <a:off x="1894306" y="227100"/>
            <a:ext cx="8403454" cy="584775"/>
          </a:xfrm>
          <a:prstGeom prst="rect">
            <a:avLst/>
          </a:prstGeom>
          <a:noFill/>
        </p:spPr>
        <p:txBody>
          <a:bodyPr wrap="none" rtlCol="0">
            <a:spAutoFit/>
          </a:bodyPr>
          <a:lstStyle/>
          <a:p>
            <a:pPr algn="ctr"/>
            <a:r>
              <a:rPr lang="fr-FR" sz="3200" b="1" dirty="0">
                <a:solidFill>
                  <a:srgbClr val="0070C0"/>
                </a:solidFill>
              </a:rPr>
              <a:t>Actions au niveau dimension INSTITUTIONNELLE</a:t>
            </a:r>
          </a:p>
        </p:txBody>
      </p:sp>
      <p:pic>
        <p:nvPicPr>
          <p:cNvPr id="5" name="Google Shape;194;p12">
            <a:extLst>
              <a:ext uri="{FF2B5EF4-FFF2-40B4-BE49-F238E27FC236}">
                <a16:creationId xmlns:a16="http://schemas.microsoft.com/office/drawing/2014/main" id="{9CB6D8C3-2519-4E2A-9980-A770ACF1260B}"/>
              </a:ext>
            </a:extLst>
          </p:cNvPr>
          <p:cNvPicPr preferRelativeResize="0"/>
          <p:nvPr/>
        </p:nvPicPr>
        <p:blipFill rotWithShape="1">
          <a:blip r:embed="rId2">
            <a:alphaModFix/>
          </a:blip>
          <a:srcRect/>
          <a:stretch/>
        </p:blipFill>
        <p:spPr>
          <a:xfrm>
            <a:off x="10552668" y="227099"/>
            <a:ext cx="498790" cy="584775"/>
          </a:xfrm>
          <a:prstGeom prst="rect">
            <a:avLst/>
          </a:prstGeom>
          <a:noFill/>
          <a:ln>
            <a:noFill/>
          </a:ln>
        </p:spPr>
      </p:pic>
      <p:sp>
        <p:nvSpPr>
          <p:cNvPr id="10" name="ZoneTexte 9">
            <a:extLst>
              <a:ext uri="{FF2B5EF4-FFF2-40B4-BE49-F238E27FC236}">
                <a16:creationId xmlns:a16="http://schemas.microsoft.com/office/drawing/2014/main" id="{D481F157-BF2E-4B58-A006-AE9604041500}"/>
              </a:ext>
            </a:extLst>
          </p:cNvPr>
          <p:cNvSpPr txBox="1"/>
          <p:nvPr/>
        </p:nvSpPr>
        <p:spPr>
          <a:xfrm>
            <a:off x="1853010" y="3032449"/>
            <a:ext cx="8949053" cy="584775"/>
          </a:xfrm>
          <a:prstGeom prst="rect">
            <a:avLst/>
          </a:prstGeom>
          <a:noFill/>
        </p:spPr>
        <p:txBody>
          <a:bodyPr wrap="none" rtlCol="0">
            <a:spAutoFit/>
          </a:bodyPr>
          <a:lstStyle/>
          <a:p>
            <a:r>
              <a:rPr lang="fr-FR" sz="3200" b="1" i="1" dirty="0">
                <a:highlight>
                  <a:srgbClr val="FFFF00"/>
                </a:highlight>
              </a:rPr>
              <a:t>Insérer votre plan d’actions au niveau Institutionnel</a:t>
            </a:r>
          </a:p>
        </p:txBody>
      </p:sp>
    </p:spTree>
    <p:extLst>
      <p:ext uri="{BB962C8B-B14F-4D97-AF65-F5344CB8AC3E}">
        <p14:creationId xmlns:p14="http://schemas.microsoft.com/office/powerpoint/2010/main" val="3951869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1110F83-BA2C-40E3-B12C-C5F848897035}"/>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EE75083C-ED8E-42A6-8B5B-9A1FA46770E2}"/>
              </a:ext>
            </a:extLst>
          </p:cNvPr>
          <p:cNvSpPr>
            <a:spLocks noGrp="1"/>
          </p:cNvSpPr>
          <p:nvPr>
            <p:ph type="sldNum" sz="quarter" idx="12"/>
          </p:nvPr>
        </p:nvSpPr>
        <p:spPr/>
        <p:txBody>
          <a:bodyPr/>
          <a:lstStyle/>
          <a:p>
            <a:fld id="{815EBFAA-CE30-46F1-BE51-457160F6CB4F}" type="slidenum">
              <a:rPr lang="fr-FR" smtClean="0"/>
              <a:pPr/>
              <a:t>22</a:t>
            </a:fld>
            <a:endParaRPr lang="fr-FR"/>
          </a:p>
        </p:txBody>
      </p:sp>
      <p:pic>
        <p:nvPicPr>
          <p:cNvPr id="4" name="Image 3">
            <a:extLst>
              <a:ext uri="{FF2B5EF4-FFF2-40B4-BE49-F238E27FC236}">
                <a16:creationId xmlns:a16="http://schemas.microsoft.com/office/drawing/2014/main" id="{35887BC5-1A54-4416-BEE9-6064972EFEA9}"/>
              </a:ext>
            </a:extLst>
          </p:cNvPr>
          <p:cNvPicPr>
            <a:picLocks noChangeAspect="1"/>
          </p:cNvPicPr>
          <p:nvPr/>
        </p:nvPicPr>
        <p:blipFill>
          <a:blip r:embed="rId2"/>
          <a:stretch>
            <a:fillRect/>
          </a:stretch>
        </p:blipFill>
        <p:spPr>
          <a:xfrm>
            <a:off x="2064775" y="1431140"/>
            <a:ext cx="9109894" cy="4301894"/>
          </a:xfrm>
          <a:prstGeom prst="rect">
            <a:avLst/>
          </a:prstGeom>
        </p:spPr>
      </p:pic>
      <p:sp>
        <p:nvSpPr>
          <p:cNvPr id="5" name="ZoneTexte 4">
            <a:extLst>
              <a:ext uri="{FF2B5EF4-FFF2-40B4-BE49-F238E27FC236}">
                <a16:creationId xmlns:a16="http://schemas.microsoft.com/office/drawing/2014/main" id="{73254B13-52FC-484A-ABC0-44517593D815}"/>
              </a:ext>
            </a:extLst>
          </p:cNvPr>
          <p:cNvSpPr txBox="1"/>
          <p:nvPr/>
        </p:nvSpPr>
        <p:spPr>
          <a:xfrm>
            <a:off x="2755923" y="227100"/>
            <a:ext cx="6680227" cy="584775"/>
          </a:xfrm>
          <a:prstGeom prst="rect">
            <a:avLst/>
          </a:prstGeom>
          <a:noFill/>
        </p:spPr>
        <p:txBody>
          <a:bodyPr wrap="none" rtlCol="0">
            <a:spAutoFit/>
          </a:bodyPr>
          <a:lstStyle/>
          <a:p>
            <a:pPr algn="ctr"/>
            <a:r>
              <a:rPr lang="fr-FR" sz="3200" b="1" dirty="0">
                <a:solidFill>
                  <a:srgbClr val="0070C0"/>
                </a:solidFill>
              </a:rPr>
              <a:t>Les différentes dimensions impliquées</a:t>
            </a:r>
          </a:p>
        </p:txBody>
      </p:sp>
      <p:pic>
        <p:nvPicPr>
          <p:cNvPr id="6" name="Google Shape;256;p31" descr="Une image contenant fleur, pièce&#10;&#10;Description générée automatiquement">
            <a:extLst>
              <a:ext uri="{FF2B5EF4-FFF2-40B4-BE49-F238E27FC236}">
                <a16:creationId xmlns:a16="http://schemas.microsoft.com/office/drawing/2014/main" id="{07EEF860-FEE5-4F86-8047-880FA0BE1C67}"/>
              </a:ext>
            </a:extLst>
          </p:cNvPr>
          <p:cNvPicPr preferRelativeResize="0"/>
          <p:nvPr/>
        </p:nvPicPr>
        <p:blipFill rotWithShape="1">
          <a:blip r:embed="rId3">
            <a:alphaModFix/>
          </a:blip>
          <a:srcRect l="23638" r="22705"/>
          <a:stretch/>
        </p:blipFill>
        <p:spPr>
          <a:xfrm>
            <a:off x="10066315" y="202192"/>
            <a:ext cx="960949" cy="584775"/>
          </a:xfrm>
          <a:prstGeom prst="rect">
            <a:avLst/>
          </a:prstGeom>
          <a:noFill/>
          <a:ln>
            <a:noFill/>
          </a:ln>
        </p:spPr>
      </p:pic>
    </p:spTree>
    <p:extLst>
      <p:ext uri="{BB962C8B-B14F-4D97-AF65-F5344CB8AC3E}">
        <p14:creationId xmlns:p14="http://schemas.microsoft.com/office/powerpoint/2010/main" val="52382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F42E82B-4D27-4304-BE3E-4F72F0589A4B}"/>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21916F6C-CC46-4C9B-B8B7-613F5D192A1A}"/>
              </a:ext>
            </a:extLst>
          </p:cNvPr>
          <p:cNvSpPr>
            <a:spLocks noGrp="1"/>
          </p:cNvSpPr>
          <p:nvPr>
            <p:ph type="sldNum" sz="quarter" idx="12"/>
          </p:nvPr>
        </p:nvSpPr>
        <p:spPr/>
        <p:txBody>
          <a:bodyPr/>
          <a:lstStyle/>
          <a:p>
            <a:fld id="{815EBFAA-CE30-46F1-BE51-457160F6CB4F}" type="slidenum">
              <a:rPr lang="fr-FR" smtClean="0"/>
              <a:pPr/>
              <a:t>23</a:t>
            </a:fld>
            <a:endParaRPr lang="fr-FR"/>
          </a:p>
        </p:txBody>
      </p:sp>
      <p:pic>
        <p:nvPicPr>
          <p:cNvPr id="4" name="Google Shape;256;p31" descr="Une image contenant fleur, pièce&#10;&#10;Description générée automatiquement">
            <a:extLst>
              <a:ext uri="{FF2B5EF4-FFF2-40B4-BE49-F238E27FC236}">
                <a16:creationId xmlns:a16="http://schemas.microsoft.com/office/drawing/2014/main" id="{B864425C-887A-44E6-9B85-05DEB4B0704E}"/>
              </a:ext>
            </a:extLst>
          </p:cNvPr>
          <p:cNvPicPr preferRelativeResize="0"/>
          <p:nvPr/>
        </p:nvPicPr>
        <p:blipFill rotWithShape="1">
          <a:blip r:embed="rId2">
            <a:alphaModFix/>
          </a:blip>
          <a:srcRect l="23638" r="22705"/>
          <a:stretch/>
        </p:blipFill>
        <p:spPr>
          <a:xfrm>
            <a:off x="10520829" y="153031"/>
            <a:ext cx="960949" cy="584775"/>
          </a:xfrm>
          <a:prstGeom prst="rect">
            <a:avLst/>
          </a:prstGeom>
          <a:noFill/>
          <a:ln>
            <a:noFill/>
          </a:ln>
        </p:spPr>
      </p:pic>
      <p:sp>
        <p:nvSpPr>
          <p:cNvPr id="5" name="ZoneTexte 4">
            <a:extLst>
              <a:ext uri="{FF2B5EF4-FFF2-40B4-BE49-F238E27FC236}">
                <a16:creationId xmlns:a16="http://schemas.microsoft.com/office/drawing/2014/main" id="{619DB896-FEED-43BF-BC60-5164A52076AB}"/>
              </a:ext>
            </a:extLst>
          </p:cNvPr>
          <p:cNvSpPr txBox="1"/>
          <p:nvPr/>
        </p:nvSpPr>
        <p:spPr>
          <a:xfrm>
            <a:off x="1671171" y="227100"/>
            <a:ext cx="8849730" cy="584775"/>
          </a:xfrm>
          <a:prstGeom prst="rect">
            <a:avLst/>
          </a:prstGeom>
          <a:noFill/>
        </p:spPr>
        <p:txBody>
          <a:bodyPr wrap="none" rtlCol="0">
            <a:spAutoFit/>
          </a:bodyPr>
          <a:lstStyle/>
          <a:p>
            <a:pPr algn="ctr"/>
            <a:r>
              <a:rPr lang="fr-FR" sz="3200" b="1" dirty="0">
                <a:solidFill>
                  <a:srgbClr val="0070C0"/>
                </a:solidFill>
              </a:rPr>
              <a:t>Actions au niveau dimension ORGANISATIONNELLE</a:t>
            </a:r>
          </a:p>
        </p:txBody>
      </p:sp>
      <p:sp>
        <p:nvSpPr>
          <p:cNvPr id="6" name="Rectangle 5">
            <a:extLst>
              <a:ext uri="{FF2B5EF4-FFF2-40B4-BE49-F238E27FC236}">
                <a16:creationId xmlns:a16="http://schemas.microsoft.com/office/drawing/2014/main" id="{CFAEB3CC-56FC-4CA3-9B4D-60C61432350B}"/>
              </a:ext>
            </a:extLst>
          </p:cNvPr>
          <p:cNvSpPr/>
          <p:nvPr/>
        </p:nvSpPr>
        <p:spPr>
          <a:xfrm>
            <a:off x="1101715" y="1089259"/>
            <a:ext cx="10654857" cy="5201424"/>
          </a:xfrm>
          <a:prstGeom prst="rect">
            <a:avLst/>
          </a:prstGeom>
        </p:spPr>
        <p:txBody>
          <a:bodyPr wrap="square">
            <a:spAutoFit/>
          </a:bodyPr>
          <a:lstStyle/>
          <a:p>
            <a:pPr algn="just"/>
            <a:r>
              <a:rPr lang="fr-FR" sz="2000" b="1" dirty="0"/>
              <a:t>Périodes de crise aigües </a:t>
            </a:r>
            <a:r>
              <a:rPr lang="fr-FR" sz="2000" dirty="0"/>
              <a:t>:</a:t>
            </a:r>
          </a:p>
          <a:p>
            <a:pPr algn="just"/>
            <a:r>
              <a:rPr lang="fr-FR" sz="2000" dirty="0"/>
              <a:t>Zones d’incertitude avec une succession de situations rapidement évolutives en termes d’activité (pic/plateau..) et d’organisation (armement /désarmement d’unités spécifiques CRISE)</a:t>
            </a:r>
          </a:p>
          <a:p>
            <a:pPr algn="just"/>
            <a:r>
              <a:rPr lang="fr-FR" sz="2000" dirty="0"/>
              <a:t>Surcharge de travail clinique</a:t>
            </a:r>
          </a:p>
          <a:p>
            <a:pPr algn="just"/>
            <a:endParaRPr lang="fr-FR" sz="1600" b="1" dirty="0"/>
          </a:p>
          <a:p>
            <a:pPr algn="just"/>
            <a:r>
              <a:rPr lang="fr-FR" sz="2000" b="1" dirty="0"/>
              <a:t>Prévoir la mise en place d’un </a:t>
            </a:r>
            <a:r>
              <a:rPr lang="fr-FR" sz="2000" b="1" dirty="0">
                <a:solidFill>
                  <a:srgbClr val="0070C0"/>
                </a:solidFill>
              </a:rPr>
              <a:t>COPIL « Médicament en situation de crise » </a:t>
            </a:r>
            <a:r>
              <a:rPr lang="fr-FR" sz="2000" b="1" dirty="0"/>
              <a:t>se réunissant régulièrement et incluant des pharmaciens, des médecins (</a:t>
            </a:r>
            <a:r>
              <a:rPr lang="fr-FR" sz="2000" b="1" dirty="0" err="1"/>
              <a:t>anesthésiste-réanimateurs</a:t>
            </a:r>
            <a:r>
              <a:rPr lang="fr-FR" sz="2000" b="1" dirty="0"/>
              <a:t>, réanimateurs), un représentant de la direction : </a:t>
            </a:r>
            <a:r>
              <a:rPr lang="fr-FR" sz="1600" b="1" dirty="0"/>
              <a:t>état des lieux régulier des stocks, stratégie d’économie et de bon usage des médicaments à risque de rupture et politique </a:t>
            </a:r>
            <a:r>
              <a:rPr lang="fr-FR" sz="1600" b="1" i="1" dirty="0"/>
              <a:t>a priori </a:t>
            </a:r>
            <a:r>
              <a:rPr lang="fr-FR" sz="1600" b="1" dirty="0"/>
              <a:t>et </a:t>
            </a:r>
            <a:r>
              <a:rPr lang="fr-FR" sz="1600" b="1" i="1" dirty="0"/>
              <a:t>a posteriori </a:t>
            </a:r>
            <a:r>
              <a:rPr lang="fr-FR" sz="1600" b="1" dirty="0"/>
              <a:t>de prévention des erreurs médicamenteuses</a:t>
            </a:r>
          </a:p>
          <a:p>
            <a:pPr algn="just"/>
            <a:endParaRPr lang="fr-FR" sz="1600" b="1" dirty="0"/>
          </a:p>
          <a:p>
            <a:pPr algn="just"/>
            <a:r>
              <a:rPr lang="fr-FR" sz="2000" b="1" dirty="0">
                <a:solidFill>
                  <a:srgbClr val="0070C0"/>
                </a:solidFill>
              </a:rPr>
              <a:t>Prévoir les réorganisations </a:t>
            </a:r>
            <a:r>
              <a:rPr lang="fr-FR" sz="2000" b="1" dirty="0"/>
              <a:t>des équipes de soins, notamment en anesthésie réanimation, : changement d’affectation, intégration dans de nouvelles unités et/ou rapprochement de plusieurs équipes, modifications de protocoles de soins : qualitativement, quantitativement, tout au long du processus de la PECM</a:t>
            </a:r>
          </a:p>
          <a:p>
            <a:pPr algn="just"/>
            <a:endParaRPr lang="fr-FR" sz="1600" b="1" dirty="0"/>
          </a:p>
          <a:p>
            <a:pPr algn="just"/>
            <a:r>
              <a:rPr lang="fr-FR" sz="2000" b="1" dirty="0">
                <a:solidFill>
                  <a:srgbClr val="0070C0"/>
                </a:solidFill>
              </a:rPr>
              <a:t>Organiser la présence des équipes pharmaceutiques </a:t>
            </a:r>
            <a:r>
              <a:rPr lang="fr-FR" sz="2000" b="1" dirty="0"/>
              <a:t>en renfort au niveau des unités de soins</a:t>
            </a:r>
          </a:p>
        </p:txBody>
      </p:sp>
    </p:spTree>
    <p:extLst>
      <p:ext uri="{BB962C8B-B14F-4D97-AF65-F5344CB8AC3E}">
        <p14:creationId xmlns:p14="http://schemas.microsoft.com/office/powerpoint/2010/main" val="2007297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F42E82B-4D27-4304-BE3E-4F72F0589A4B}"/>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21916F6C-CC46-4C9B-B8B7-613F5D192A1A}"/>
              </a:ext>
            </a:extLst>
          </p:cNvPr>
          <p:cNvSpPr>
            <a:spLocks noGrp="1"/>
          </p:cNvSpPr>
          <p:nvPr>
            <p:ph type="sldNum" sz="quarter" idx="12"/>
          </p:nvPr>
        </p:nvSpPr>
        <p:spPr/>
        <p:txBody>
          <a:bodyPr/>
          <a:lstStyle/>
          <a:p>
            <a:fld id="{815EBFAA-CE30-46F1-BE51-457160F6CB4F}" type="slidenum">
              <a:rPr lang="fr-FR" smtClean="0"/>
              <a:pPr/>
              <a:t>24</a:t>
            </a:fld>
            <a:endParaRPr lang="fr-FR"/>
          </a:p>
        </p:txBody>
      </p:sp>
      <p:pic>
        <p:nvPicPr>
          <p:cNvPr id="4" name="Google Shape;256;p31" descr="Une image contenant fleur, pièce&#10;&#10;Description générée automatiquement">
            <a:extLst>
              <a:ext uri="{FF2B5EF4-FFF2-40B4-BE49-F238E27FC236}">
                <a16:creationId xmlns:a16="http://schemas.microsoft.com/office/drawing/2014/main" id="{B864425C-887A-44E6-9B85-05DEB4B0704E}"/>
              </a:ext>
            </a:extLst>
          </p:cNvPr>
          <p:cNvPicPr preferRelativeResize="0"/>
          <p:nvPr/>
        </p:nvPicPr>
        <p:blipFill rotWithShape="1">
          <a:blip r:embed="rId2">
            <a:alphaModFix/>
          </a:blip>
          <a:srcRect l="23638" r="22705"/>
          <a:stretch/>
        </p:blipFill>
        <p:spPr>
          <a:xfrm>
            <a:off x="10520829" y="153031"/>
            <a:ext cx="960949" cy="584775"/>
          </a:xfrm>
          <a:prstGeom prst="rect">
            <a:avLst/>
          </a:prstGeom>
          <a:noFill/>
          <a:ln>
            <a:noFill/>
          </a:ln>
        </p:spPr>
      </p:pic>
      <p:sp>
        <p:nvSpPr>
          <p:cNvPr id="5" name="ZoneTexte 4">
            <a:extLst>
              <a:ext uri="{FF2B5EF4-FFF2-40B4-BE49-F238E27FC236}">
                <a16:creationId xmlns:a16="http://schemas.microsoft.com/office/drawing/2014/main" id="{619DB896-FEED-43BF-BC60-5164A52076AB}"/>
              </a:ext>
            </a:extLst>
          </p:cNvPr>
          <p:cNvSpPr txBox="1"/>
          <p:nvPr/>
        </p:nvSpPr>
        <p:spPr>
          <a:xfrm>
            <a:off x="1671171" y="227100"/>
            <a:ext cx="8849730" cy="584775"/>
          </a:xfrm>
          <a:prstGeom prst="rect">
            <a:avLst/>
          </a:prstGeom>
          <a:noFill/>
        </p:spPr>
        <p:txBody>
          <a:bodyPr wrap="none" rtlCol="0">
            <a:spAutoFit/>
          </a:bodyPr>
          <a:lstStyle/>
          <a:p>
            <a:pPr algn="ctr"/>
            <a:r>
              <a:rPr lang="fr-FR" sz="3200" b="1" dirty="0">
                <a:solidFill>
                  <a:srgbClr val="0070C0"/>
                </a:solidFill>
              </a:rPr>
              <a:t>Actions au niveau dimension ORGANISATIONNELLE</a:t>
            </a:r>
          </a:p>
        </p:txBody>
      </p:sp>
      <p:sp>
        <p:nvSpPr>
          <p:cNvPr id="6" name="Rectangle 5">
            <a:extLst>
              <a:ext uri="{FF2B5EF4-FFF2-40B4-BE49-F238E27FC236}">
                <a16:creationId xmlns:a16="http://schemas.microsoft.com/office/drawing/2014/main" id="{77EFD8C4-0573-4617-A98D-092909B165A8}"/>
              </a:ext>
            </a:extLst>
          </p:cNvPr>
          <p:cNvSpPr/>
          <p:nvPr/>
        </p:nvSpPr>
        <p:spPr>
          <a:xfrm>
            <a:off x="1196334" y="1293665"/>
            <a:ext cx="10434734" cy="4401205"/>
          </a:xfrm>
          <a:prstGeom prst="rect">
            <a:avLst/>
          </a:prstGeom>
        </p:spPr>
        <p:txBody>
          <a:bodyPr wrap="square">
            <a:spAutoFit/>
          </a:bodyPr>
          <a:lstStyle/>
          <a:p>
            <a:pPr algn="just"/>
            <a:r>
              <a:rPr lang="fr-FR" sz="2000" b="1" dirty="0"/>
              <a:t>Périodes de crise aigües </a:t>
            </a:r>
            <a:r>
              <a:rPr lang="fr-FR" sz="2000" dirty="0"/>
              <a:t>: </a:t>
            </a:r>
          </a:p>
          <a:p>
            <a:pPr algn="just"/>
            <a:r>
              <a:rPr lang="fr-FR" sz="2000" dirty="0"/>
              <a:t>Problématique des compétences requises, y compris vis-à-vis de la PECM</a:t>
            </a:r>
          </a:p>
          <a:p>
            <a:pPr algn="just"/>
            <a:endParaRPr lang="fr-FR" sz="2000" b="1" dirty="0"/>
          </a:p>
          <a:p>
            <a:pPr algn="just"/>
            <a:r>
              <a:rPr lang="fr-FR" sz="2000" b="1" dirty="0"/>
              <a:t>Prendre en compte les </a:t>
            </a:r>
            <a:r>
              <a:rPr lang="fr-FR" sz="2000" b="1" dirty="0">
                <a:solidFill>
                  <a:srgbClr val="0070C0"/>
                </a:solidFill>
              </a:rPr>
              <a:t>spécificités de compétences vis-à-vis de la PECM en anesthésie réanimation</a:t>
            </a:r>
            <a:r>
              <a:rPr lang="fr-FR" sz="2000" b="1" dirty="0"/>
              <a:t> lors des affectations des professionnels en cas de réorganisation d’unités de soins</a:t>
            </a:r>
          </a:p>
          <a:p>
            <a:pPr algn="just"/>
            <a:endParaRPr lang="fr-FR" sz="2000" b="1" dirty="0"/>
          </a:p>
          <a:p>
            <a:pPr algn="just"/>
            <a:r>
              <a:rPr lang="fr-FR" sz="2000" b="1" dirty="0"/>
              <a:t>Être capable de </a:t>
            </a:r>
            <a:r>
              <a:rPr lang="fr-FR" sz="2000" b="1" dirty="0">
                <a:solidFill>
                  <a:srgbClr val="0070C0"/>
                </a:solidFill>
              </a:rPr>
              <a:t>former en urgence de nouveaux professionnels</a:t>
            </a:r>
          </a:p>
          <a:p>
            <a:pPr marL="342900" indent="-342900" algn="just">
              <a:buFontTx/>
              <a:buChar char="-"/>
            </a:pPr>
            <a:r>
              <a:rPr lang="fr-FR" sz="2000" b="1" dirty="0"/>
              <a:t>Tutorat et accompagnement par des personnes ressources </a:t>
            </a:r>
          </a:p>
          <a:p>
            <a:pPr marL="342900" indent="-342900" algn="just">
              <a:buFontTx/>
              <a:buChar char="-"/>
            </a:pPr>
            <a:r>
              <a:rPr lang="fr-FR" sz="2000" b="1" dirty="0"/>
              <a:t>Vidéos pédagogiques (Exemple SFAR SFPC)</a:t>
            </a:r>
          </a:p>
          <a:p>
            <a:pPr marL="342900" indent="-342900" algn="just">
              <a:buFontTx/>
              <a:buChar char="-"/>
            </a:pPr>
            <a:r>
              <a:rPr lang="fr-FR" sz="2000" b="1" dirty="0"/>
              <a:t>Séances de simulation</a:t>
            </a:r>
          </a:p>
          <a:p>
            <a:pPr marL="342900" indent="-342900" algn="just">
              <a:buFontTx/>
              <a:buChar char="-"/>
            </a:pPr>
            <a:endParaRPr lang="fr-FR" sz="2000" b="1" dirty="0"/>
          </a:p>
          <a:p>
            <a:pPr algn="just"/>
            <a:r>
              <a:rPr lang="fr-FR" sz="2000" b="1" dirty="0"/>
              <a:t>Déployer des actions de manière globale au sein de l’établissement et des unités de soins, portant sur le </a:t>
            </a:r>
            <a:r>
              <a:rPr lang="fr-FR" sz="2000" b="1" dirty="0">
                <a:solidFill>
                  <a:srgbClr val="0070C0"/>
                </a:solidFill>
              </a:rPr>
              <a:t>travail en équipe </a:t>
            </a:r>
            <a:r>
              <a:rPr lang="fr-FR" sz="2000" b="1" dirty="0"/>
              <a:t>(ex projet PACTE – HAS) et sur les conduites à tenir afin de gérer les </a:t>
            </a:r>
            <a:r>
              <a:rPr lang="fr-FR" sz="2000" b="1" dirty="0">
                <a:solidFill>
                  <a:srgbClr val="0070C0"/>
                </a:solidFill>
              </a:rPr>
              <a:t>interruptions des tâches </a:t>
            </a:r>
            <a:r>
              <a:rPr lang="fr-FR" sz="2000" b="1" dirty="0"/>
              <a:t>au cours de la PECM.</a:t>
            </a:r>
          </a:p>
        </p:txBody>
      </p:sp>
      <p:pic>
        <p:nvPicPr>
          <p:cNvPr id="7" name="Image 6">
            <a:extLst>
              <a:ext uri="{FF2B5EF4-FFF2-40B4-BE49-F238E27FC236}">
                <a16:creationId xmlns:a16="http://schemas.microsoft.com/office/drawing/2014/main" id="{91FED715-C542-470B-B699-818F2A070EF1}"/>
              </a:ext>
            </a:extLst>
          </p:cNvPr>
          <p:cNvPicPr>
            <a:picLocks noChangeAspect="1"/>
          </p:cNvPicPr>
          <p:nvPr/>
        </p:nvPicPr>
        <p:blipFill>
          <a:blip r:embed="rId3"/>
          <a:stretch>
            <a:fillRect/>
          </a:stretch>
        </p:blipFill>
        <p:spPr>
          <a:xfrm>
            <a:off x="10166555" y="3084871"/>
            <a:ext cx="1137002" cy="1414394"/>
          </a:xfrm>
          <a:prstGeom prst="rect">
            <a:avLst/>
          </a:prstGeom>
        </p:spPr>
      </p:pic>
    </p:spTree>
    <p:extLst>
      <p:ext uri="{BB962C8B-B14F-4D97-AF65-F5344CB8AC3E}">
        <p14:creationId xmlns:p14="http://schemas.microsoft.com/office/powerpoint/2010/main" val="3058668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F42E82B-4D27-4304-BE3E-4F72F0589A4B}"/>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21916F6C-CC46-4C9B-B8B7-613F5D192A1A}"/>
              </a:ext>
            </a:extLst>
          </p:cNvPr>
          <p:cNvSpPr>
            <a:spLocks noGrp="1"/>
          </p:cNvSpPr>
          <p:nvPr>
            <p:ph type="sldNum" sz="quarter" idx="12"/>
          </p:nvPr>
        </p:nvSpPr>
        <p:spPr/>
        <p:txBody>
          <a:bodyPr/>
          <a:lstStyle/>
          <a:p>
            <a:fld id="{815EBFAA-CE30-46F1-BE51-457160F6CB4F}" type="slidenum">
              <a:rPr lang="fr-FR" smtClean="0"/>
              <a:pPr/>
              <a:t>25</a:t>
            </a:fld>
            <a:endParaRPr lang="fr-FR"/>
          </a:p>
        </p:txBody>
      </p:sp>
      <p:pic>
        <p:nvPicPr>
          <p:cNvPr id="4" name="Google Shape;256;p31" descr="Une image contenant fleur, pièce&#10;&#10;Description générée automatiquement">
            <a:extLst>
              <a:ext uri="{FF2B5EF4-FFF2-40B4-BE49-F238E27FC236}">
                <a16:creationId xmlns:a16="http://schemas.microsoft.com/office/drawing/2014/main" id="{B864425C-887A-44E6-9B85-05DEB4B0704E}"/>
              </a:ext>
            </a:extLst>
          </p:cNvPr>
          <p:cNvPicPr preferRelativeResize="0"/>
          <p:nvPr/>
        </p:nvPicPr>
        <p:blipFill rotWithShape="1">
          <a:blip r:embed="rId2">
            <a:alphaModFix/>
          </a:blip>
          <a:srcRect l="23638" r="22705"/>
          <a:stretch/>
        </p:blipFill>
        <p:spPr>
          <a:xfrm>
            <a:off x="10520829" y="153031"/>
            <a:ext cx="960949" cy="584775"/>
          </a:xfrm>
          <a:prstGeom prst="rect">
            <a:avLst/>
          </a:prstGeom>
          <a:noFill/>
          <a:ln>
            <a:noFill/>
          </a:ln>
        </p:spPr>
      </p:pic>
      <p:sp>
        <p:nvSpPr>
          <p:cNvPr id="5" name="ZoneTexte 4">
            <a:extLst>
              <a:ext uri="{FF2B5EF4-FFF2-40B4-BE49-F238E27FC236}">
                <a16:creationId xmlns:a16="http://schemas.microsoft.com/office/drawing/2014/main" id="{619DB896-FEED-43BF-BC60-5164A52076AB}"/>
              </a:ext>
            </a:extLst>
          </p:cNvPr>
          <p:cNvSpPr txBox="1"/>
          <p:nvPr/>
        </p:nvSpPr>
        <p:spPr>
          <a:xfrm>
            <a:off x="1671171" y="227100"/>
            <a:ext cx="8849730" cy="584775"/>
          </a:xfrm>
          <a:prstGeom prst="rect">
            <a:avLst/>
          </a:prstGeom>
          <a:noFill/>
        </p:spPr>
        <p:txBody>
          <a:bodyPr wrap="none" rtlCol="0">
            <a:spAutoFit/>
          </a:bodyPr>
          <a:lstStyle/>
          <a:p>
            <a:pPr algn="ctr"/>
            <a:r>
              <a:rPr lang="fr-FR" sz="3200" b="1" dirty="0">
                <a:solidFill>
                  <a:srgbClr val="0070C0"/>
                </a:solidFill>
              </a:rPr>
              <a:t>Actions au niveau dimension ORGANISATIONNELLE</a:t>
            </a:r>
          </a:p>
        </p:txBody>
      </p:sp>
      <p:sp>
        <p:nvSpPr>
          <p:cNvPr id="8" name="ZoneTexte 7">
            <a:extLst>
              <a:ext uri="{FF2B5EF4-FFF2-40B4-BE49-F238E27FC236}">
                <a16:creationId xmlns:a16="http://schemas.microsoft.com/office/drawing/2014/main" id="{844BD478-DDDC-48F3-AB6C-C5A102CA4AB4}"/>
              </a:ext>
            </a:extLst>
          </p:cNvPr>
          <p:cNvSpPr txBox="1"/>
          <p:nvPr/>
        </p:nvSpPr>
        <p:spPr>
          <a:xfrm>
            <a:off x="1671171" y="3136612"/>
            <a:ext cx="9410718" cy="584775"/>
          </a:xfrm>
          <a:prstGeom prst="rect">
            <a:avLst/>
          </a:prstGeom>
          <a:noFill/>
        </p:spPr>
        <p:txBody>
          <a:bodyPr wrap="none" rtlCol="0">
            <a:spAutoFit/>
          </a:bodyPr>
          <a:lstStyle/>
          <a:p>
            <a:r>
              <a:rPr lang="fr-FR" sz="3200" b="1" i="1" dirty="0">
                <a:highlight>
                  <a:srgbClr val="FFFF00"/>
                </a:highlight>
              </a:rPr>
              <a:t>Insérer votre plan d’actions au niveau Organisationnel</a:t>
            </a:r>
          </a:p>
        </p:txBody>
      </p:sp>
    </p:spTree>
    <p:extLst>
      <p:ext uri="{BB962C8B-B14F-4D97-AF65-F5344CB8AC3E}">
        <p14:creationId xmlns:p14="http://schemas.microsoft.com/office/powerpoint/2010/main" val="1874965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130E9E1-F868-499E-9243-B9F6A9E533F8}"/>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FF2464E4-128E-4BA9-85D1-2EAF9B87D2CA}"/>
              </a:ext>
            </a:extLst>
          </p:cNvPr>
          <p:cNvSpPr>
            <a:spLocks noGrp="1"/>
          </p:cNvSpPr>
          <p:nvPr>
            <p:ph type="sldNum" sz="quarter" idx="12"/>
          </p:nvPr>
        </p:nvSpPr>
        <p:spPr/>
        <p:txBody>
          <a:bodyPr/>
          <a:lstStyle/>
          <a:p>
            <a:fld id="{815EBFAA-CE30-46F1-BE51-457160F6CB4F}" type="slidenum">
              <a:rPr lang="fr-FR" smtClean="0"/>
              <a:pPr/>
              <a:t>26</a:t>
            </a:fld>
            <a:endParaRPr lang="fr-FR"/>
          </a:p>
        </p:txBody>
      </p:sp>
      <p:pic>
        <p:nvPicPr>
          <p:cNvPr id="4" name="Image 3">
            <a:extLst>
              <a:ext uri="{FF2B5EF4-FFF2-40B4-BE49-F238E27FC236}">
                <a16:creationId xmlns:a16="http://schemas.microsoft.com/office/drawing/2014/main" id="{388F3429-470E-40F1-84E7-A7F6FFEE8DA5}"/>
              </a:ext>
            </a:extLst>
          </p:cNvPr>
          <p:cNvPicPr>
            <a:picLocks noChangeAspect="1"/>
          </p:cNvPicPr>
          <p:nvPr/>
        </p:nvPicPr>
        <p:blipFill>
          <a:blip r:embed="rId2"/>
          <a:stretch>
            <a:fillRect/>
          </a:stretch>
        </p:blipFill>
        <p:spPr>
          <a:xfrm>
            <a:off x="1838632" y="1372850"/>
            <a:ext cx="9385198" cy="4446656"/>
          </a:xfrm>
          <a:prstGeom prst="rect">
            <a:avLst/>
          </a:prstGeom>
        </p:spPr>
      </p:pic>
      <p:sp>
        <p:nvSpPr>
          <p:cNvPr id="5" name="ZoneTexte 4">
            <a:extLst>
              <a:ext uri="{FF2B5EF4-FFF2-40B4-BE49-F238E27FC236}">
                <a16:creationId xmlns:a16="http://schemas.microsoft.com/office/drawing/2014/main" id="{A6B2DC6D-047F-435F-B8B0-C48E892C9E8C}"/>
              </a:ext>
            </a:extLst>
          </p:cNvPr>
          <p:cNvSpPr txBox="1"/>
          <p:nvPr/>
        </p:nvSpPr>
        <p:spPr>
          <a:xfrm>
            <a:off x="2755923" y="227100"/>
            <a:ext cx="6680227" cy="584775"/>
          </a:xfrm>
          <a:prstGeom prst="rect">
            <a:avLst/>
          </a:prstGeom>
          <a:noFill/>
        </p:spPr>
        <p:txBody>
          <a:bodyPr wrap="none" rtlCol="0">
            <a:spAutoFit/>
          </a:bodyPr>
          <a:lstStyle/>
          <a:p>
            <a:pPr algn="ctr"/>
            <a:r>
              <a:rPr lang="fr-FR" sz="3200" b="1" dirty="0">
                <a:solidFill>
                  <a:srgbClr val="0070C0"/>
                </a:solidFill>
              </a:rPr>
              <a:t>Les différentes dimensions impliquées</a:t>
            </a:r>
          </a:p>
        </p:txBody>
      </p:sp>
    </p:spTree>
    <p:extLst>
      <p:ext uri="{BB962C8B-B14F-4D97-AF65-F5344CB8AC3E}">
        <p14:creationId xmlns:p14="http://schemas.microsoft.com/office/powerpoint/2010/main" val="3771504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3A260C7-0AD4-42CD-8F1E-9BF0ECC8AD23}"/>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3ED1DA0D-8EF5-41A6-A17F-DF09D5BA6F7A}"/>
              </a:ext>
            </a:extLst>
          </p:cNvPr>
          <p:cNvSpPr>
            <a:spLocks noGrp="1"/>
          </p:cNvSpPr>
          <p:nvPr>
            <p:ph type="sldNum" sz="quarter" idx="12"/>
          </p:nvPr>
        </p:nvSpPr>
        <p:spPr/>
        <p:txBody>
          <a:bodyPr/>
          <a:lstStyle/>
          <a:p>
            <a:fld id="{815EBFAA-CE30-46F1-BE51-457160F6CB4F}" type="slidenum">
              <a:rPr lang="fr-FR" smtClean="0"/>
              <a:pPr/>
              <a:t>27</a:t>
            </a:fld>
            <a:endParaRPr lang="fr-FR"/>
          </a:p>
        </p:txBody>
      </p:sp>
      <p:pic>
        <p:nvPicPr>
          <p:cNvPr id="4" name="Google Shape;307;g870fdbf16a_0_173">
            <a:extLst>
              <a:ext uri="{FF2B5EF4-FFF2-40B4-BE49-F238E27FC236}">
                <a16:creationId xmlns:a16="http://schemas.microsoft.com/office/drawing/2014/main" id="{83DAEA94-7339-401F-8094-64695CC1A43E}"/>
              </a:ext>
            </a:extLst>
          </p:cNvPr>
          <p:cNvPicPr preferRelativeResize="0"/>
          <p:nvPr/>
        </p:nvPicPr>
        <p:blipFill rotWithShape="1">
          <a:blip r:embed="rId2">
            <a:alphaModFix/>
          </a:blip>
          <a:srcRect/>
          <a:stretch/>
        </p:blipFill>
        <p:spPr>
          <a:xfrm>
            <a:off x="10975308" y="86969"/>
            <a:ext cx="518602" cy="724906"/>
          </a:xfrm>
          <a:prstGeom prst="rect">
            <a:avLst/>
          </a:prstGeom>
          <a:noFill/>
          <a:ln>
            <a:noFill/>
          </a:ln>
        </p:spPr>
      </p:pic>
      <p:sp>
        <p:nvSpPr>
          <p:cNvPr id="5" name="ZoneTexte 4">
            <a:extLst>
              <a:ext uri="{FF2B5EF4-FFF2-40B4-BE49-F238E27FC236}">
                <a16:creationId xmlns:a16="http://schemas.microsoft.com/office/drawing/2014/main" id="{76D4CBD6-3277-4490-974E-256B0E1EA52A}"/>
              </a:ext>
            </a:extLst>
          </p:cNvPr>
          <p:cNvSpPr txBox="1"/>
          <p:nvPr/>
        </p:nvSpPr>
        <p:spPr>
          <a:xfrm>
            <a:off x="1389463" y="227100"/>
            <a:ext cx="9413154" cy="584775"/>
          </a:xfrm>
          <a:prstGeom prst="rect">
            <a:avLst/>
          </a:prstGeom>
          <a:noFill/>
        </p:spPr>
        <p:txBody>
          <a:bodyPr wrap="none" rtlCol="0">
            <a:spAutoFit/>
          </a:bodyPr>
          <a:lstStyle/>
          <a:p>
            <a:pPr algn="ctr"/>
            <a:r>
              <a:rPr lang="fr-FR" sz="3200" b="1" dirty="0">
                <a:solidFill>
                  <a:srgbClr val="0070C0"/>
                </a:solidFill>
              </a:rPr>
              <a:t>Actions au niveau dimension CONDITIONS DE TRAVAIL</a:t>
            </a:r>
          </a:p>
        </p:txBody>
      </p:sp>
      <p:sp>
        <p:nvSpPr>
          <p:cNvPr id="7" name="Rectangle 6">
            <a:extLst>
              <a:ext uri="{FF2B5EF4-FFF2-40B4-BE49-F238E27FC236}">
                <a16:creationId xmlns:a16="http://schemas.microsoft.com/office/drawing/2014/main" id="{17E64D6A-D2A5-4836-AEF1-2B1BB14D46A5}"/>
              </a:ext>
            </a:extLst>
          </p:cNvPr>
          <p:cNvSpPr/>
          <p:nvPr/>
        </p:nvSpPr>
        <p:spPr>
          <a:xfrm>
            <a:off x="1196334" y="1293665"/>
            <a:ext cx="10434734" cy="4401205"/>
          </a:xfrm>
          <a:prstGeom prst="rect">
            <a:avLst/>
          </a:prstGeom>
        </p:spPr>
        <p:txBody>
          <a:bodyPr wrap="square">
            <a:spAutoFit/>
          </a:bodyPr>
          <a:lstStyle/>
          <a:p>
            <a:pPr algn="just"/>
            <a:r>
              <a:rPr lang="fr-FR" sz="2000" b="1" dirty="0"/>
              <a:t>Périodes de crise aigües </a:t>
            </a:r>
            <a:r>
              <a:rPr lang="fr-FR" sz="2000" dirty="0"/>
              <a:t>: </a:t>
            </a:r>
          </a:p>
          <a:p>
            <a:pPr algn="just"/>
            <a:r>
              <a:rPr lang="fr-FR" sz="2000" dirty="0"/>
              <a:t>Problématique de locaux nouveaux et/ou pas adaptés</a:t>
            </a:r>
          </a:p>
          <a:p>
            <a:pPr algn="just"/>
            <a:r>
              <a:rPr lang="fr-FR" sz="2000" dirty="0"/>
              <a:t>Pic intense d’activité</a:t>
            </a:r>
          </a:p>
          <a:p>
            <a:pPr algn="just"/>
            <a:endParaRPr lang="fr-FR" sz="2000" b="1" dirty="0"/>
          </a:p>
          <a:p>
            <a:pPr algn="just"/>
            <a:r>
              <a:rPr lang="fr-FR" sz="2000" b="1" dirty="0">
                <a:solidFill>
                  <a:srgbClr val="0070C0"/>
                </a:solidFill>
              </a:rPr>
              <a:t>Sécuriser et adapter l’environnement de travail </a:t>
            </a:r>
            <a:r>
              <a:rPr lang="fr-FR" sz="2000" b="1" dirty="0"/>
              <a:t>nécessaire à la PECM (locaux, équipements, organisation des équipes)</a:t>
            </a:r>
          </a:p>
          <a:p>
            <a:pPr algn="just"/>
            <a:endParaRPr lang="fr-FR" sz="2000" b="1" dirty="0"/>
          </a:p>
          <a:p>
            <a:pPr algn="just"/>
            <a:endParaRPr lang="fr-FR" sz="2000" b="1" dirty="0"/>
          </a:p>
          <a:p>
            <a:pPr algn="just"/>
            <a:r>
              <a:rPr lang="fr-FR" sz="2000" b="1" dirty="0"/>
              <a:t>Identifier et mettre en place des </a:t>
            </a:r>
            <a:r>
              <a:rPr lang="fr-FR" sz="2000" b="1" dirty="0">
                <a:solidFill>
                  <a:srgbClr val="0070C0"/>
                </a:solidFill>
              </a:rPr>
              <a:t>organisations innovantes et agiles </a:t>
            </a:r>
            <a:r>
              <a:rPr lang="fr-FR" sz="2000" b="1" dirty="0"/>
              <a:t>limitant au maximum </a:t>
            </a:r>
            <a:r>
              <a:rPr lang="fr-FR" sz="2000" b="1" dirty="0">
                <a:solidFill>
                  <a:srgbClr val="0070C0"/>
                </a:solidFill>
              </a:rPr>
              <a:t>l’impact des surcharges aiguës de travail</a:t>
            </a:r>
            <a:r>
              <a:rPr lang="fr-FR" sz="2000" b="1" dirty="0"/>
              <a:t> en lien avec la PECM </a:t>
            </a:r>
          </a:p>
          <a:p>
            <a:pPr algn="just"/>
            <a:r>
              <a:rPr lang="fr-FR" sz="2000" b="1" dirty="0"/>
              <a:t>	approvisionnement</a:t>
            </a:r>
          </a:p>
          <a:p>
            <a:pPr algn="just"/>
            <a:r>
              <a:rPr lang="fr-FR" sz="2000" b="1" dirty="0"/>
              <a:t>	dotations</a:t>
            </a:r>
          </a:p>
          <a:p>
            <a:pPr algn="just"/>
            <a:r>
              <a:rPr lang="fr-FR" sz="2000" b="1" dirty="0"/>
              <a:t>	seringues pré remplies</a:t>
            </a:r>
          </a:p>
          <a:p>
            <a:pPr algn="just"/>
            <a:r>
              <a:rPr lang="fr-FR" sz="2000" b="1" dirty="0"/>
              <a:t>	préparations de doses éventuelles</a:t>
            </a:r>
          </a:p>
        </p:txBody>
      </p:sp>
      <p:pic>
        <p:nvPicPr>
          <p:cNvPr id="8" name="Google Shape;295;p33">
            <a:extLst>
              <a:ext uri="{FF2B5EF4-FFF2-40B4-BE49-F238E27FC236}">
                <a16:creationId xmlns:a16="http://schemas.microsoft.com/office/drawing/2014/main" id="{826EA464-CC51-4C2B-965E-F02329CF6BD3}"/>
              </a:ext>
            </a:extLst>
          </p:cNvPr>
          <p:cNvPicPr preferRelativeResize="0"/>
          <p:nvPr/>
        </p:nvPicPr>
        <p:blipFill rotWithShape="1">
          <a:blip r:embed="rId3">
            <a:alphaModFix/>
          </a:blip>
          <a:srcRect l="7723" t="8849" r="9114" b="8429"/>
          <a:stretch/>
        </p:blipFill>
        <p:spPr>
          <a:xfrm>
            <a:off x="8777874" y="1293664"/>
            <a:ext cx="2024743" cy="1091682"/>
          </a:xfrm>
          <a:prstGeom prst="rect">
            <a:avLst/>
          </a:prstGeom>
          <a:noFill/>
          <a:ln w="38100" cap="flat" cmpd="sng">
            <a:solidFill>
              <a:srgbClr val="2480BB"/>
            </a:solidFill>
            <a:prstDash val="solid"/>
            <a:round/>
            <a:headEnd type="none" w="sm" len="sm"/>
            <a:tailEnd type="none" w="sm" len="sm"/>
          </a:ln>
        </p:spPr>
      </p:pic>
      <p:pic>
        <p:nvPicPr>
          <p:cNvPr id="9" name="Google Shape;294;p33">
            <a:extLst>
              <a:ext uri="{FF2B5EF4-FFF2-40B4-BE49-F238E27FC236}">
                <a16:creationId xmlns:a16="http://schemas.microsoft.com/office/drawing/2014/main" id="{F244D3AC-0C6B-46C8-BD47-8E2DF67F792F}"/>
              </a:ext>
            </a:extLst>
          </p:cNvPr>
          <p:cNvPicPr preferRelativeResize="0"/>
          <p:nvPr/>
        </p:nvPicPr>
        <p:blipFill>
          <a:blip r:embed="rId4">
            <a:alphaModFix/>
          </a:blip>
          <a:stretch>
            <a:fillRect/>
          </a:stretch>
        </p:blipFill>
        <p:spPr>
          <a:xfrm>
            <a:off x="9198262" y="4398037"/>
            <a:ext cx="1604355" cy="1594740"/>
          </a:xfrm>
          <a:prstGeom prst="rect">
            <a:avLst/>
          </a:prstGeom>
          <a:noFill/>
          <a:ln>
            <a:noFill/>
          </a:ln>
        </p:spPr>
      </p:pic>
    </p:spTree>
    <p:extLst>
      <p:ext uri="{BB962C8B-B14F-4D97-AF65-F5344CB8AC3E}">
        <p14:creationId xmlns:p14="http://schemas.microsoft.com/office/powerpoint/2010/main" val="2563311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3A260C7-0AD4-42CD-8F1E-9BF0ECC8AD23}"/>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3ED1DA0D-8EF5-41A6-A17F-DF09D5BA6F7A}"/>
              </a:ext>
            </a:extLst>
          </p:cNvPr>
          <p:cNvSpPr>
            <a:spLocks noGrp="1"/>
          </p:cNvSpPr>
          <p:nvPr>
            <p:ph type="sldNum" sz="quarter" idx="12"/>
          </p:nvPr>
        </p:nvSpPr>
        <p:spPr/>
        <p:txBody>
          <a:bodyPr/>
          <a:lstStyle/>
          <a:p>
            <a:fld id="{815EBFAA-CE30-46F1-BE51-457160F6CB4F}" type="slidenum">
              <a:rPr lang="fr-FR" smtClean="0"/>
              <a:pPr/>
              <a:t>28</a:t>
            </a:fld>
            <a:endParaRPr lang="fr-FR"/>
          </a:p>
        </p:txBody>
      </p:sp>
      <p:pic>
        <p:nvPicPr>
          <p:cNvPr id="4" name="Google Shape;307;g870fdbf16a_0_173">
            <a:extLst>
              <a:ext uri="{FF2B5EF4-FFF2-40B4-BE49-F238E27FC236}">
                <a16:creationId xmlns:a16="http://schemas.microsoft.com/office/drawing/2014/main" id="{83DAEA94-7339-401F-8094-64695CC1A43E}"/>
              </a:ext>
            </a:extLst>
          </p:cNvPr>
          <p:cNvPicPr preferRelativeResize="0"/>
          <p:nvPr/>
        </p:nvPicPr>
        <p:blipFill rotWithShape="1">
          <a:blip r:embed="rId2">
            <a:alphaModFix/>
          </a:blip>
          <a:srcRect/>
          <a:stretch/>
        </p:blipFill>
        <p:spPr>
          <a:xfrm>
            <a:off x="10975308" y="86969"/>
            <a:ext cx="518602" cy="724906"/>
          </a:xfrm>
          <a:prstGeom prst="rect">
            <a:avLst/>
          </a:prstGeom>
          <a:noFill/>
          <a:ln>
            <a:noFill/>
          </a:ln>
        </p:spPr>
      </p:pic>
      <p:sp>
        <p:nvSpPr>
          <p:cNvPr id="5" name="ZoneTexte 4">
            <a:extLst>
              <a:ext uri="{FF2B5EF4-FFF2-40B4-BE49-F238E27FC236}">
                <a16:creationId xmlns:a16="http://schemas.microsoft.com/office/drawing/2014/main" id="{76D4CBD6-3277-4490-974E-256B0E1EA52A}"/>
              </a:ext>
            </a:extLst>
          </p:cNvPr>
          <p:cNvSpPr txBox="1"/>
          <p:nvPr/>
        </p:nvSpPr>
        <p:spPr>
          <a:xfrm>
            <a:off x="1389463" y="227100"/>
            <a:ext cx="9413154" cy="584775"/>
          </a:xfrm>
          <a:prstGeom prst="rect">
            <a:avLst/>
          </a:prstGeom>
          <a:noFill/>
        </p:spPr>
        <p:txBody>
          <a:bodyPr wrap="none" rtlCol="0">
            <a:spAutoFit/>
          </a:bodyPr>
          <a:lstStyle/>
          <a:p>
            <a:pPr algn="ctr"/>
            <a:r>
              <a:rPr lang="fr-FR" sz="3200" b="1" dirty="0">
                <a:solidFill>
                  <a:srgbClr val="0070C0"/>
                </a:solidFill>
              </a:rPr>
              <a:t>Actions au niveau dimension CONDITIONS DE TRAVAIL</a:t>
            </a:r>
          </a:p>
        </p:txBody>
      </p:sp>
      <p:sp>
        <p:nvSpPr>
          <p:cNvPr id="6" name="Rectangle 5">
            <a:extLst>
              <a:ext uri="{FF2B5EF4-FFF2-40B4-BE49-F238E27FC236}">
                <a16:creationId xmlns:a16="http://schemas.microsoft.com/office/drawing/2014/main" id="{9ED86262-2D0A-44DF-BC8B-D3B674AB43B9}"/>
              </a:ext>
            </a:extLst>
          </p:cNvPr>
          <p:cNvSpPr/>
          <p:nvPr/>
        </p:nvSpPr>
        <p:spPr>
          <a:xfrm>
            <a:off x="1196334" y="1293665"/>
            <a:ext cx="10434734" cy="3170099"/>
          </a:xfrm>
          <a:prstGeom prst="rect">
            <a:avLst/>
          </a:prstGeom>
        </p:spPr>
        <p:txBody>
          <a:bodyPr wrap="square">
            <a:spAutoFit/>
          </a:bodyPr>
          <a:lstStyle/>
          <a:p>
            <a:pPr algn="just"/>
            <a:r>
              <a:rPr lang="fr-FR" sz="2000" b="1" dirty="0"/>
              <a:t>Périodes de crise aigües </a:t>
            </a:r>
            <a:r>
              <a:rPr lang="fr-FR" sz="2000" dirty="0"/>
              <a:t>: </a:t>
            </a:r>
          </a:p>
          <a:p>
            <a:pPr algn="just"/>
            <a:r>
              <a:rPr lang="fr-FR" sz="2000" dirty="0"/>
              <a:t>Fortes tensions d'approvisionnement, voire pénurie, de certains médicaments essentiels en anesthésie réanimation (curares, propofol, midazolam...) et/ou de dispositifs médicaux (d’administration) vraisemblables</a:t>
            </a:r>
          </a:p>
          <a:p>
            <a:pPr algn="just"/>
            <a:endParaRPr lang="fr-FR" sz="2000" b="1" dirty="0"/>
          </a:p>
          <a:p>
            <a:pPr algn="just"/>
            <a:endParaRPr lang="fr-FR" sz="2000" b="1" dirty="0"/>
          </a:p>
          <a:p>
            <a:pPr algn="just"/>
            <a:r>
              <a:rPr lang="fr-FR" sz="2000" b="1" dirty="0"/>
              <a:t>Prévenir puis gérer au mieux selon une </a:t>
            </a:r>
            <a:r>
              <a:rPr lang="fr-FR" sz="2000" b="1" dirty="0">
                <a:solidFill>
                  <a:srgbClr val="0070C0"/>
                </a:solidFill>
              </a:rPr>
              <a:t>approche pluriprofessionnelle </a:t>
            </a:r>
            <a:r>
              <a:rPr lang="fr-FR" sz="2000" b="1" dirty="0"/>
              <a:t>les </a:t>
            </a:r>
            <a:r>
              <a:rPr lang="fr-FR" sz="2000" b="1" dirty="0">
                <a:solidFill>
                  <a:srgbClr val="0070C0"/>
                </a:solidFill>
              </a:rPr>
              <a:t>tensions ou pénuries </a:t>
            </a:r>
            <a:r>
              <a:rPr lang="fr-FR" sz="2000" b="1" dirty="0"/>
              <a:t>de produits de santé et de matériels dont la validation de nouvelles conditions d’utilisation rapport aux recommandations des fournisseurs en lien avec le CLIN</a:t>
            </a:r>
          </a:p>
          <a:p>
            <a:pPr algn="just"/>
            <a:endParaRPr lang="fr-FR" sz="2000" b="1" dirty="0"/>
          </a:p>
        </p:txBody>
      </p:sp>
      <p:pic>
        <p:nvPicPr>
          <p:cNvPr id="7" name="Image 6">
            <a:extLst>
              <a:ext uri="{FF2B5EF4-FFF2-40B4-BE49-F238E27FC236}">
                <a16:creationId xmlns:a16="http://schemas.microsoft.com/office/drawing/2014/main" id="{A53352CB-DD65-4758-962E-9A9945A8CFBF}"/>
              </a:ext>
            </a:extLst>
          </p:cNvPr>
          <p:cNvPicPr>
            <a:picLocks noChangeAspect="1"/>
          </p:cNvPicPr>
          <p:nvPr/>
        </p:nvPicPr>
        <p:blipFill rotWithShape="1">
          <a:blip r:embed="rId3"/>
          <a:srcRect l="19356" t="19444" r="17745" b="14730"/>
          <a:stretch/>
        </p:blipFill>
        <p:spPr>
          <a:xfrm>
            <a:off x="4593823" y="4189445"/>
            <a:ext cx="3406799" cy="2006082"/>
          </a:xfrm>
          <a:prstGeom prst="rect">
            <a:avLst/>
          </a:prstGeom>
        </p:spPr>
      </p:pic>
    </p:spTree>
    <p:extLst>
      <p:ext uri="{BB962C8B-B14F-4D97-AF65-F5344CB8AC3E}">
        <p14:creationId xmlns:p14="http://schemas.microsoft.com/office/powerpoint/2010/main" val="4029722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6D8358F-3748-42A1-A3A8-41AD69BC9EC1}"/>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44A05505-B4EE-470E-9A94-039ED53B3CED}"/>
              </a:ext>
            </a:extLst>
          </p:cNvPr>
          <p:cNvSpPr>
            <a:spLocks noGrp="1"/>
          </p:cNvSpPr>
          <p:nvPr>
            <p:ph type="sldNum" sz="quarter" idx="12"/>
          </p:nvPr>
        </p:nvSpPr>
        <p:spPr/>
        <p:txBody>
          <a:bodyPr/>
          <a:lstStyle/>
          <a:p>
            <a:fld id="{815EBFAA-CE30-46F1-BE51-457160F6CB4F}" type="slidenum">
              <a:rPr lang="fr-FR" smtClean="0"/>
              <a:pPr/>
              <a:t>29</a:t>
            </a:fld>
            <a:endParaRPr lang="fr-FR"/>
          </a:p>
        </p:txBody>
      </p:sp>
      <p:pic>
        <p:nvPicPr>
          <p:cNvPr id="4" name="Google Shape;307;g870fdbf16a_0_173">
            <a:extLst>
              <a:ext uri="{FF2B5EF4-FFF2-40B4-BE49-F238E27FC236}">
                <a16:creationId xmlns:a16="http://schemas.microsoft.com/office/drawing/2014/main" id="{6463B73E-902A-4FD3-BCDA-2509BDD14CA4}"/>
              </a:ext>
            </a:extLst>
          </p:cNvPr>
          <p:cNvPicPr preferRelativeResize="0"/>
          <p:nvPr/>
        </p:nvPicPr>
        <p:blipFill rotWithShape="1">
          <a:blip r:embed="rId2">
            <a:alphaModFix/>
          </a:blip>
          <a:srcRect/>
          <a:stretch/>
        </p:blipFill>
        <p:spPr>
          <a:xfrm>
            <a:off x="10975308" y="86969"/>
            <a:ext cx="518602" cy="724906"/>
          </a:xfrm>
          <a:prstGeom prst="rect">
            <a:avLst/>
          </a:prstGeom>
          <a:noFill/>
          <a:ln>
            <a:noFill/>
          </a:ln>
        </p:spPr>
      </p:pic>
      <p:sp>
        <p:nvSpPr>
          <p:cNvPr id="5" name="ZoneTexte 4">
            <a:extLst>
              <a:ext uri="{FF2B5EF4-FFF2-40B4-BE49-F238E27FC236}">
                <a16:creationId xmlns:a16="http://schemas.microsoft.com/office/drawing/2014/main" id="{16F069A6-ECA6-418F-871F-D800F93FB351}"/>
              </a:ext>
            </a:extLst>
          </p:cNvPr>
          <p:cNvSpPr txBox="1"/>
          <p:nvPr/>
        </p:nvSpPr>
        <p:spPr>
          <a:xfrm>
            <a:off x="1389463" y="227100"/>
            <a:ext cx="9413154" cy="584775"/>
          </a:xfrm>
          <a:prstGeom prst="rect">
            <a:avLst/>
          </a:prstGeom>
          <a:noFill/>
        </p:spPr>
        <p:txBody>
          <a:bodyPr wrap="none" rtlCol="0">
            <a:spAutoFit/>
          </a:bodyPr>
          <a:lstStyle/>
          <a:p>
            <a:pPr algn="ctr"/>
            <a:r>
              <a:rPr lang="fr-FR" sz="3200" b="1" dirty="0">
                <a:solidFill>
                  <a:srgbClr val="0070C0"/>
                </a:solidFill>
              </a:rPr>
              <a:t>Actions au niveau dimension CONDITIONS DE TRAVAIL</a:t>
            </a:r>
          </a:p>
        </p:txBody>
      </p:sp>
      <p:sp>
        <p:nvSpPr>
          <p:cNvPr id="6" name="Rectangle 5">
            <a:extLst>
              <a:ext uri="{FF2B5EF4-FFF2-40B4-BE49-F238E27FC236}">
                <a16:creationId xmlns:a16="http://schemas.microsoft.com/office/drawing/2014/main" id="{DF63CBEB-0E08-4E21-8CFB-2C8F73784D49}"/>
              </a:ext>
            </a:extLst>
          </p:cNvPr>
          <p:cNvSpPr/>
          <p:nvPr/>
        </p:nvSpPr>
        <p:spPr>
          <a:xfrm>
            <a:off x="1196334" y="1293665"/>
            <a:ext cx="10434734" cy="3477875"/>
          </a:xfrm>
          <a:prstGeom prst="rect">
            <a:avLst/>
          </a:prstGeom>
        </p:spPr>
        <p:txBody>
          <a:bodyPr wrap="square">
            <a:spAutoFit/>
          </a:bodyPr>
          <a:lstStyle/>
          <a:p>
            <a:pPr algn="just"/>
            <a:r>
              <a:rPr lang="fr-FR" sz="2000" b="1" dirty="0"/>
              <a:t>Périodes de crise aigües </a:t>
            </a:r>
            <a:r>
              <a:rPr lang="fr-FR" sz="2000" dirty="0"/>
              <a:t>: </a:t>
            </a:r>
          </a:p>
          <a:p>
            <a:pPr algn="just"/>
            <a:r>
              <a:rPr lang="fr-FR" sz="2000" dirty="0"/>
              <a:t>Utilisation de logiciels de PECM inhabituels en cas de réaffectation</a:t>
            </a:r>
          </a:p>
          <a:p>
            <a:pPr algn="just"/>
            <a:r>
              <a:rPr lang="fr-FR" sz="2000" dirty="0"/>
              <a:t>Fortes tensions d'approvisionnement aboutissant à des mises à disposition de formes pharmaceutiques inhabituelles</a:t>
            </a:r>
            <a:endParaRPr lang="fr-FR" sz="2000" b="1" dirty="0"/>
          </a:p>
          <a:p>
            <a:pPr algn="just"/>
            <a:endParaRPr lang="fr-FR" sz="2000" b="1" dirty="0"/>
          </a:p>
          <a:p>
            <a:pPr algn="just"/>
            <a:r>
              <a:rPr lang="fr-FR" sz="2000" b="1" dirty="0"/>
              <a:t>Assurer </a:t>
            </a:r>
            <a:r>
              <a:rPr lang="fr-FR" sz="2000" b="1" dirty="0">
                <a:solidFill>
                  <a:srgbClr val="0070C0"/>
                </a:solidFill>
              </a:rPr>
              <a:t>la formation au système d’information </a:t>
            </a:r>
            <a:r>
              <a:rPr lang="fr-FR" sz="2000" b="1" dirty="0"/>
              <a:t>dans les nouvelles unités et pour les nouveaux professionnels</a:t>
            </a:r>
          </a:p>
          <a:p>
            <a:pPr algn="just"/>
            <a:endParaRPr lang="fr-FR" sz="2000" b="1" dirty="0"/>
          </a:p>
          <a:p>
            <a:pPr algn="just"/>
            <a:r>
              <a:rPr lang="fr-FR" sz="2000" b="1" dirty="0"/>
              <a:t>Veiller au bon </a:t>
            </a:r>
            <a:r>
              <a:rPr lang="fr-FR" sz="2000" b="1" dirty="0">
                <a:solidFill>
                  <a:srgbClr val="0070C0"/>
                </a:solidFill>
              </a:rPr>
              <a:t>paramétrage des logiciels de PECM </a:t>
            </a:r>
            <a:r>
              <a:rPr lang="fr-FR" sz="2000" b="1" dirty="0"/>
              <a:t>en cas de mise à disposition de formes pharmaceutiques et/ou médicaments inhabituels</a:t>
            </a:r>
          </a:p>
          <a:p>
            <a:pPr algn="just"/>
            <a:endParaRPr lang="fr-FR" sz="2000" b="1" dirty="0"/>
          </a:p>
        </p:txBody>
      </p:sp>
      <p:pic>
        <p:nvPicPr>
          <p:cNvPr id="7" name="Google Shape;319;g870fdbf16a_0_198">
            <a:extLst>
              <a:ext uri="{FF2B5EF4-FFF2-40B4-BE49-F238E27FC236}">
                <a16:creationId xmlns:a16="http://schemas.microsoft.com/office/drawing/2014/main" id="{E82661C2-F8C0-4D08-A9F5-C6A5C0D2958D}"/>
              </a:ext>
            </a:extLst>
          </p:cNvPr>
          <p:cNvPicPr preferRelativeResize="0"/>
          <p:nvPr/>
        </p:nvPicPr>
        <p:blipFill>
          <a:blip r:embed="rId3">
            <a:alphaModFix/>
          </a:blip>
          <a:stretch>
            <a:fillRect/>
          </a:stretch>
        </p:blipFill>
        <p:spPr>
          <a:xfrm>
            <a:off x="7355466" y="4187245"/>
            <a:ext cx="2855096" cy="2286000"/>
          </a:xfrm>
          <a:prstGeom prst="rect">
            <a:avLst/>
          </a:prstGeom>
          <a:noFill/>
          <a:ln>
            <a:noFill/>
          </a:ln>
        </p:spPr>
      </p:pic>
    </p:spTree>
    <p:extLst>
      <p:ext uri="{BB962C8B-B14F-4D97-AF65-F5344CB8AC3E}">
        <p14:creationId xmlns:p14="http://schemas.microsoft.com/office/powerpoint/2010/main" val="3155483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8D3E227-CF5A-4990-A79D-81F98545A2E8}"/>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9D379D7F-D300-45DC-930F-D304A988B771}"/>
              </a:ext>
            </a:extLst>
          </p:cNvPr>
          <p:cNvSpPr>
            <a:spLocks noGrp="1"/>
          </p:cNvSpPr>
          <p:nvPr>
            <p:ph type="sldNum" sz="quarter" idx="12"/>
          </p:nvPr>
        </p:nvSpPr>
        <p:spPr/>
        <p:txBody>
          <a:bodyPr/>
          <a:lstStyle/>
          <a:p>
            <a:fld id="{815EBFAA-CE30-46F1-BE51-457160F6CB4F}" type="slidenum">
              <a:rPr lang="fr-FR" smtClean="0"/>
              <a:pPr/>
              <a:t>3</a:t>
            </a:fld>
            <a:endParaRPr lang="fr-FR"/>
          </a:p>
        </p:txBody>
      </p:sp>
      <p:pic>
        <p:nvPicPr>
          <p:cNvPr id="4" name="Picture 10">
            <a:extLst>
              <a:ext uri="{FF2B5EF4-FFF2-40B4-BE49-F238E27FC236}">
                <a16:creationId xmlns:a16="http://schemas.microsoft.com/office/drawing/2014/main" id="{069F2DA2-1A1F-41B6-8C9E-83E1D5C72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8570" y="2374281"/>
            <a:ext cx="1927225" cy="192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590367FC-3DEF-4304-914E-590F07C22A5B}"/>
              </a:ext>
            </a:extLst>
          </p:cNvPr>
          <p:cNvSpPr/>
          <p:nvPr/>
        </p:nvSpPr>
        <p:spPr>
          <a:xfrm>
            <a:off x="973493" y="1178736"/>
            <a:ext cx="9242111" cy="4500527"/>
          </a:xfrm>
          <a:prstGeom prst="rect">
            <a:avLst/>
          </a:prstGeom>
        </p:spPr>
        <p:txBody>
          <a:bodyPr wrap="square">
            <a:spAutoFit/>
          </a:bodyPr>
          <a:lstStyle/>
          <a:p>
            <a:pPr>
              <a:lnSpc>
                <a:spcPct val="115000"/>
              </a:lnSpc>
              <a:spcAft>
                <a:spcPts val="0"/>
              </a:spcAft>
            </a:pPr>
            <a:r>
              <a:rPr lang="fr-FR" sz="2400" b="1" dirty="0">
                <a:latin typeface="Calibri" panose="020F0502020204030204" pitchFamily="34" charset="0"/>
                <a:ea typeface="Calibri" panose="020F0502020204030204" pitchFamily="34" charset="0"/>
                <a:cs typeface="Calibri" panose="020F0502020204030204" pitchFamily="34" charset="0"/>
              </a:rPr>
              <a:t>Des préconisations visant la </a:t>
            </a:r>
          </a:p>
          <a:p>
            <a:pPr>
              <a:lnSpc>
                <a:spcPct val="115000"/>
              </a:lnSpc>
              <a:spcAft>
                <a:spcPts val="0"/>
              </a:spcAft>
            </a:pPr>
            <a:r>
              <a:rPr lang="fr-FR" sz="2400" b="1" i="1" dirty="0">
                <a:solidFill>
                  <a:srgbClr val="0070C0"/>
                </a:solidFill>
                <a:latin typeface="Calibri" panose="020F0502020204030204" pitchFamily="34" charset="0"/>
                <a:ea typeface="Calibri" panose="020F0502020204030204" pitchFamily="34" charset="0"/>
                <a:cs typeface="Calibri" panose="020F0502020204030204" pitchFamily="34" charset="0"/>
              </a:rPr>
              <a:t>Prévention des erreurs médicamenteuses</a:t>
            </a:r>
            <a:r>
              <a:rPr lang="fr-FR"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fr-FR" sz="2400" b="1" i="1" dirty="0">
                <a:solidFill>
                  <a:srgbClr val="0070C0"/>
                </a:solidFill>
                <a:latin typeface="Calibri" panose="020F0502020204030204" pitchFamily="34" charset="0"/>
                <a:ea typeface="Calibri" panose="020F0502020204030204" pitchFamily="34" charset="0"/>
                <a:cs typeface="Calibri" panose="020F0502020204030204" pitchFamily="34" charset="0"/>
              </a:rPr>
              <a:t>en anesthésie et </a:t>
            </a:r>
          </a:p>
          <a:p>
            <a:pPr>
              <a:lnSpc>
                <a:spcPct val="115000"/>
              </a:lnSpc>
              <a:spcAft>
                <a:spcPts val="0"/>
              </a:spcAft>
            </a:pPr>
            <a:r>
              <a:rPr lang="fr-FR" sz="2400" b="1" i="1" dirty="0">
                <a:solidFill>
                  <a:srgbClr val="0070C0"/>
                </a:solidFill>
                <a:latin typeface="Calibri" panose="020F0502020204030204" pitchFamily="34" charset="0"/>
                <a:ea typeface="Calibri" panose="020F0502020204030204" pitchFamily="34" charset="0"/>
                <a:cs typeface="Calibri" panose="020F0502020204030204" pitchFamily="34" charset="0"/>
              </a:rPr>
              <a:t>en réanimation (EM-AR) en période de crise sanitaire aigüe :</a:t>
            </a:r>
          </a:p>
          <a:p>
            <a:pPr>
              <a:lnSpc>
                <a:spcPct val="115000"/>
              </a:lnSpc>
              <a:spcAft>
                <a:spcPts val="0"/>
              </a:spcAft>
            </a:pPr>
            <a:endParaRPr lang="fr-FR" sz="105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436688" indent="-342900">
              <a:lnSpc>
                <a:spcPct val="115000"/>
              </a:lnSpc>
              <a:spcAft>
                <a:spcPts val="0"/>
              </a:spcAft>
              <a:buFont typeface="Arial" panose="020B0604020202020204" pitchFamily="34" charset="0"/>
              <a:buChar char="•"/>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Pourquoi ?</a:t>
            </a:r>
          </a:p>
          <a:p>
            <a:pPr marL="1436688" indent="-342900">
              <a:lnSpc>
                <a:spcPct val="115000"/>
              </a:lnSpc>
              <a:spcAft>
                <a:spcPts val="0"/>
              </a:spcAft>
              <a:buFont typeface="Arial" panose="020B0604020202020204" pitchFamily="34" charset="0"/>
              <a:buChar char="•"/>
            </a:pPr>
            <a:endPar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436688" indent="-342900">
              <a:lnSpc>
                <a:spcPct val="115000"/>
              </a:lnSpc>
              <a:spcAft>
                <a:spcPts val="0"/>
              </a:spcAft>
              <a:buFont typeface="Arial" panose="020B0604020202020204" pitchFamily="34" charset="0"/>
              <a:buChar char="•"/>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Pour qui ?</a:t>
            </a:r>
          </a:p>
          <a:p>
            <a:pPr marL="1436688" indent="-342900">
              <a:lnSpc>
                <a:spcPct val="115000"/>
              </a:lnSpc>
              <a:spcAft>
                <a:spcPts val="0"/>
              </a:spcAft>
              <a:buFont typeface="Arial" panose="020B0604020202020204" pitchFamily="34" charset="0"/>
              <a:buChar char="•"/>
            </a:pPr>
            <a:endPar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436688" indent="-342900">
              <a:lnSpc>
                <a:spcPct val="115000"/>
              </a:lnSpc>
              <a:spcAft>
                <a:spcPts val="0"/>
              </a:spcAft>
              <a:buFont typeface="Arial" panose="020B0604020202020204" pitchFamily="34" charset="0"/>
              <a:buChar char="•"/>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Quelles préconisations ?</a:t>
            </a:r>
          </a:p>
          <a:p>
            <a:pPr marL="1436688" indent="-342900">
              <a:lnSpc>
                <a:spcPct val="115000"/>
              </a:lnSpc>
              <a:spcAft>
                <a:spcPts val="0"/>
              </a:spcAft>
              <a:buFont typeface="Arial" panose="020B0604020202020204" pitchFamily="34" charset="0"/>
              <a:buChar char="•"/>
            </a:pPr>
            <a:endPar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436688" indent="-342900">
              <a:lnSpc>
                <a:spcPct val="115000"/>
              </a:lnSpc>
              <a:spcAft>
                <a:spcPts val="0"/>
              </a:spcAft>
              <a:buFont typeface="Arial" panose="020B0604020202020204" pitchFamily="34" charset="0"/>
              <a:buChar char="•"/>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Et maintenant ?</a:t>
            </a:r>
            <a:endPar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 coins arrondis 5">
            <a:extLst>
              <a:ext uri="{FF2B5EF4-FFF2-40B4-BE49-F238E27FC236}">
                <a16:creationId xmlns:a16="http://schemas.microsoft.com/office/drawing/2014/main" id="{C2C43C38-5B3E-47C4-9B89-81EC1A90AFD9}"/>
              </a:ext>
            </a:extLst>
          </p:cNvPr>
          <p:cNvSpPr/>
          <p:nvPr/>
        </p:nvSpPr>
        <p:spPr>
          <a:xfrm>
            <a:off x="1868129" y="2566219"/>
            <a:ext cx="4729316" cy="159523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72867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6D8358F-3748-42A1-A3A8-41AD69BC9EC1}"/>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44A05505-B4EE-470E-9A94-039ED53B3CED}"/>
              </a:ext>
            </a:extLst>
          </p:cNvPr>
          <p:cNvSpPr>
            <a:spLocks noGrp="1"/>
          </p:cNvSpPr>
          <p:nvPr>
            <p:ph type="sldNum" sz="quarter" idx="12"/>
          </p:nvPr>
        </p:nvSpPr>
        <p:spPr/>
        <p:txBody>
          <a:bodyPr/>
          <a:lstStyle/>
          <a:p>
            <a:fld id="{815EBFAA-CE30-46F1-BE51-457160F6CB4F}" type="slidenum">
              <a:rPr lang="fr-FR" smtClean="0"/>
              <a:pPr/>
              <a:t>30</a:t>
            </a:fld>
            <a:endParaRPr lang="fr-FR"/>
          </a:p>
        </p:txBody>
      </p:sp>
      <p:pic>
        <p:nvPicPr>
          <p:cNvPr id="4" name="Google Shape;307;g870fdbf16a_0_173">
            <a:extLst>
              <a:ext uri="{FF2B5EF4-FFF2-40B4-BE49-F238E27FC236}">
                <a16:creationId xmlns:a16="http://schemas.microsoft.com/office/drawing/2014/main" id="{6463B73E-902A-4FD3-BCDA-2509BDD14CA4}"/>
              </a:ext>
            </a:extLst>
          </p:cNvPr>
          <p:cNvPicPr preferRelativeResize="0"/>
          <p:nvPr/>
        </p:nvPicPr>
        <p:blipFill rotWithShape="1">
          <a:blip r:embed="rId2">
            <a:alphaModFix/>
          </a:blip>
          <a:srcRect/>
          <a:stretch/>
        </p:blipFill>
        <p:spPr>
          <a:xfrm>
            <a:off x="10975308" y="86969"/>
            <a:ext cx="518602" cy="724906"/>
          </a:xfrm>
          <a:prstGeom prst="rect">
            <a:avLst/>
          </a:prstGeom>
          <a:noFill/>
          <a:ln>
            <a:noFill/>
          </a:ln>
        </p:spPr>
      </p:pic>
      <p:sp>
        <p:nvSpPr>
          <p:cNvPr id="5" name="ZoneTexte 4">
            <a:extLst>
              <a:ext uri="{FF2B5EF4-FFF2-40B4-BE49-F238E27FC236}">
                <a16:creationId xmlns:a16="http://schemas.microsoft.com/office/drawing/2014/main" id="{16F069A6-ECA6-418F-871F-D800F93FB351}"/>
              </a:ext>
            </a:extLst>
          </p:cNvPr>
          <p:cNvSpPr txBox="1"/>
          <p:nvPr/>
        </p:nvSpPr>
        <p:spPr>
          <a:xfrm>
            <a:off x="1389463" y="227100"/>
            <a:ext cx="9413154" cy="584775"/>
          </a:xfrm>
          <a:prstGeom prst="rect">
            <a:avLst/>
          </a:prstGeom>
          <a:noFill/>
        </p:spPr>
        <p:txBody>
          <a:bodyPr wrap="none" rtlCol="0">
            <a:spAutoFit/>
          </a:bodyPr>
          <a:lstStyle/>
          <a:p>
            <a:pPr algn="ctr"/>
            <a:r>
              <a:rPr lang="fr-FR" sz="3200" b="1" dirty="0">
                <a:solidFill>
                  <a:srgbClr val="0070C0"/>
                </a:solidFill>
              </a:rPr>
              <a:t>Actions au niveau dimension CONDITIONS DE TRAVAIL</a:t>
            </a:r>
          </a:p>
        </p:txBody>
      </p:sp>
      <p:sp>
        <p:nvSpPr>
          <p:cNvPr id="8" name="ZoneTexte 7">
            <a:extLst>
              <a:ext uri="{FF2B5EF4-FFF2-40B4-BE49-F238E27FC236}">
                <a16:creationId xmlns:a16="http://schemas.microsoft.com/office/drawing/2014/main" id="{C424D48D-ACC2-4AC7-8D0C-14A413CB371D}"/>
              </a:ext>
            </a:extLst>
          </p:cNvPr>
          <p:cNvSpPr txBox="1"/>
          <p:nvPr/>
        </p:nvSpPr>
        <p:spPr>
          <a:xfrm>
            <a:off x="1305736" y="3136612"/>
            <a:ext cx="10188174" cy="584775"/>
          </a:xfrm>
          <a:prstGeom prst="rect">
            <a:avLst/>
          </a:prstGeom>
          <a:noFill/>
        </p:spPr>
        <p:txBody>
          <a:bodyPr wrap="none" rtlCol="0">
            <a:spAutoFit/>
          </a:bodyPr>
          <a:lstStyle/>
          <a:p>
            <a:r>
              <a:rPr lang="fr-FR" sz="3200" b="1" i="1" dirty="0">
                <a:highlight>
                  <a:srgbClr val="FFFF00"/>
                </a:highlight>
              </a:rPr>
              <a:t>Insérer votre plan d’actions au niveau Conditions de travail</a:t>
            </a:r>
          </a:p>
        </p:txBody>
      </p:sp>
    </p:spTree>
    <p:extLst>
      <p:ext uri="{BB962C8B-B14F-4D97-AF65-F5344CB8AC3E}">
        <p14:creationId xmlns:p14="http://schemas.microsoft.com/office/powerpoint/2010/main" val="708767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9840C34-9E3B-4304-8087-064A85BC797F}"/>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17CB0BC5-EE89-4D19-B487-92F62B9B4F80}"/>
              </a:ext>
            </a:extLst>
          </p:cNvPr>
          <p:cNvSpPr>
            <a:spLocks noGrp="1"/>
          </p:cNvSpPr>
          <p:nvPr>
            <p:ph type="sldNum" sz="quarter" idx="12"/>
          </p:nvPr>
        </p:nvSpPr>
        <p:spPr/>
        <p:txBody>
          <a:bodyPr/>
          <a:lstStyle/>
          <a:p>
            <a:fld id="{815EBFAA-CE30-46F1-BE51-457160F6CB4F}" type="slidenum">
              <a:rPr lang="fr-FR" smtClean="0"/>
              <a:pPr/>
              <a:t>31</a:t>
            </a:fld>
            <a:endParaRPr lang="fr-FR"/>
          </a:p>
        </p:txBody>
      </p:sp>
      <p:pic>
        <p:nvPicPr>
          <p:cNvPr id="4" name="Image 3">
            <a:extLst>
              <a:ext uri="{FF2B5EF4-FFF2-40B4-BE49-F238E27FC236}">
                <a16:creationId xmlns:a16="http://schemas.microsoft.com/office/drawing/2014/main" id="{520F364F-63D4-47D0-8619-79B8B368F2AA}"/>
              </a:ext>
            </a:extLst>
          </p:cNvPr>
          <p:cNvPicPr>
            <a:picLocks noChangeAspect="1"/>
          </p:cNvPicPr>
          <p:nvPr/>
        </p:nvPicPr>
        <p:blipFill>
          <a:blip r:embed="rId2"/>
          <a:stretch>
            <a:fillRect/>
          </a:stretch>
        </p:blipFill>
        <p:spPr>
          <a:xfrm>
            <a:off x="2159344" y="1718583"/>
            <a:ext cx="8759685" cy="4003378"/>
          </a:xfrm>
          <a:prstGeom prst="rect">
            <a:avLst/>
          </a:prstGeom>
        </p:spPr>
      </p:pic>
      <p:sp>
        <p:nvSpPr>
          <p:cNvPr id="6" name="ZoneTexte 5">
            <a:extLst>
              <a:ext uri="{FF2B5EF4-FFF2-40B4-BE49-F238E27FC236}">
                <a16:creationId xmlns:a16="http://schemas.microsoft.com/office/drawing/2014/main" id="{DA798B87-9E02-4175-979D-F93FE375F2AA}"/>
              </a:ext>
            </a:extLst>
          </p:cNvPr>
          <p:cNvSpPr txBox="1"/>
          <p:nvPr/>
        </p:nvSpPr>
        <p:spPr>
          <a:xfrm>
            <a:off x="2755923" y="227100"/>
            <a:ext cx="6680227" cy="584775"/>
          </a:xfrm>
          <a:prstGeom prst="rect">
            <a:avLst/>
          </a:prstGeom>
          <a:noFill/>
        </p:spPr>
        <p:txBody>
          <a:bodyPr wrap="none" rtlCol="0">
            <a:spAutoFit/>
          </a:bodyPr>
          <a:lstStyle/>
          <a:p>
            <a:pPr algn="ctr"/>
            <a:r>
              <a:rPr lang="fr-FR" sz="3200" b="1" dirty="0">
                <a:solidFill>
                  <a:srgbClr val="0070C0"/>
                </a:solidFill>
              </a:rPr>
              <a:t>Les différentes dimensions impliquées</a:t>
            </a:r>
          </a:p>
        </p:txBody>
      </p:sp>
    </p:spTree>
    <p:extLst>
      <p:ext uri="{BB962C8B-B14F-4D97-AF65-F5344CB8AC3E}">
        <p14:creationId xmlns:p14="http://schemas.microsoft.com/office/powerpoint/2010/main" val="1589046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95C5A0A-E6DB-49D0-85BB-F131375A319D}"/>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1E5C7040-85E7-4FDB-BCAB-8A10C49F7B5F}"/>
              </a:ext>
            </a:extLst>
          </p:cNvPr>
          <p:cNvSpPr>
            <a:spLocks noGrp="1"/>
          </p:cNvSpPr>
          <p:nvPr>
            <p:ph type="sldNum" sz="quarter" idx="12"/>
          </p:nvPr>
        </p:nvSpPr>
        <p:spPr/>
        <p:txBody>
          <a:bodyPr/>
          <a:lstStyle/>
          <a:p>
            <a:fld id="{815EBFAA-CE30-46F1-BE51-457160F6CB4F}" type="slidenum">
              <a:rPr lang="fr-FR" smtClean="0"/>
              <a:pPr/>
              <a:t>32</a:t>
            </a:fld>
            <a:endParaRPr lang="fr-FR"/>
          </a:p>
        </p:txBody>
      </p:sp>
      <p:pic>
        <p:nvPicPr>
          <p:cNvPr id="4" name="Google Shape;356;g870fdbf16a_0_21" descr="Check-list sécurité patient au bloc : que préconise la HAS ? - MACSF">
            <a:extLst>
              <a:ext uri="{FF2B5EF4-FFF2-40B4-BE49-F238E27FC236}">
                <a16:creationId xmlns:a16="http://schemas.microsoft.com/office/drawing/2014/main" id="{1CCF0388-011A-4FD1-90E7-F301B8FFBF51}"/>
              </a:ext>
            </a:extLst>
          </p:cNvPr>
          <p:cNvPicPr preferRelativeResize="0"/>
          <p:nvPr/>
        </p:nvPicPr>
        <p:blipFill rotWithShape="1">
          <a:blip r:embed="rId2">
            <a:alphaModFix/>
          </a:blip>
          <a:srcRect/>
          <a:stretch/>
        </p:blipFill>
        <p:spPr>
          <a:xfrm>
            <a:off x="10165520" y="186611"/>
            <a:ext cx="1096529" cy="573381"/>
          </a:xfrm>
          <a:prstGeom prst="ellipse">
            <a:avLst/>
          </a:prstGeom>
          <a:noFill/>
          <a:ln>
            <a:noFill/>
          </a:ln>
        </p:spPr>
      </p:pic>
      <p:sp>
        <p:nvSpPr>
          <p:cNvPr id="5" name="ZoneTexte 4">
            <a:extLst>
              <a:ext uri="{FF2B5EF4-FFF2-40B4-BE49-F238E27FC236}">
                <a16:creationId xmlns:a16="http://schemas.microsoft.com/office/drawing/2014/main" id="{9B4D7128-2C72-477A-A09B-393CAFD7C8BB}"/>
              </a:ext>
            </a:extLst>
          </p:cNvPr>
          <p:cNvSpPr txBox="1"/>
          <p:nvPr/>
        </p:nvSpPr>
        <p:spPr>
          <a:xfrm>
            <a:off x="2869035" y="227100"/>
            <a:ext cx="6454011" cy="584775"/>
          </a:xfrm>
          <a:prstGeom prst="rect">
            <a:avLst/>
          </a:prstGeom>
          <a:noFill/>
        </p:spPr>
        <p:txBody>
          <a:bodyPr wrap="none" rtlCol="0">
            <a:spAutoFit/>
          </a:bodyPr>
          <a:lstStyle/>
          <a:p>
            <a:pPr algn="ctr"/>
            <a:r>
              <a:rPr lang="fr-FR" sz="3200" b="1" dirty="0">
                <a:solidFill>
                  <a:srgbClr val="0070C0"/>
                </a:solidFill>
              </a:rPr>
              <a:t>Actions au niveau dimension TACHES</a:t>
            </a:r>
          </a:p>
        </p:txBody>
      </p:sp>
      <p:sp>
        <p:nvSpPr>
          <p:cNvPr id="6" name="Rectangle 5">
            <a:extLst>
              <a:ext uri="{FF2B5EF4-FFF2-40B4-BE49-F238E27FC236}">
                <a16:creationId xmlns:a16="http://schemas.microsoft.com/office/drawing/2014/main" id="{92554E34-7993-4DA0-B0E3-8740712AE4D9}"/>
              </a:ext>
            </a:extLst>
          </p:cNvPr>
          <p:cNvSpPr/>
          <p:nvPr/>
        </p:nvSpPr>
        <p:spPr>
          <a:xfrm>
            <a:off x="1196334" y="1293665"/>
            <a:ext cx="10434734" cy="4401205"/>
          </a:xfrm>
          <a:prstGeom prst="rect">
            <a:avLst/>
          </a:prstGeom>
        </p:spPr>
        <p:txBody>
          <a:bodyPr wrap="square">
            <a:spAutoFit/>
          </a:bodyPr>
          <a:lstStyle/>
          <a:p>
            <a:pPr algn="just"/>
            <a:r>
              <a:rPr lang="fr-FR" sz="2000" b="1" dirty="0"/>
              <a:t>Périodes de crise aigües </a:t>
            </a:r>
            <a:r>
              <a:rPr lang="fr-FR" sz="2000" dirty="0"/>
              <a:t>: </a:t>
            </a:r>
          </a:p>
          <a:p>
            <a:pPr algn="just"/>
            <a:r>
              <a:rPr lang="fr-FR" sz="2000" dirty="0"/>
              <a:t>Evolutions rapides des recommandations des PECM</a:t>
            </a:r>
          </a:p>
          <a:p>
            <a:pPr algn="just"/>
            <a:r>
              <a:rPr lang="fr-FR" sz="2000" dirty="0"/>
              <a:t>Risque d’utilisation de protocoles ou paramétrages obsolètes</a:t>
            </a:r>
          </a:p>
          <a:p>
            <a:pPr algn="just"/>
            <a:r>
              <a:rPr lang="fr-FR" sz="2000" dirty="0"/>
              <a:t>Gestes barrière d’hygiène pouvant gêner  la concentration ou représenter des interruptions de tâches</a:t>
            </a:r>
          </a:p>
          <a:p>
            <a:pPr algn="just"/>
            <a:endParaRPr lang="fr-FR" sz="2000" b="1" dirty="0"/>
          </a:p>
          <a:p>
            <a:pPr algn="just"/>
            <a:r>
              <a:rPr lang="fr-FR" sz="2000" b="1" dirty="0"/>
              <a:t>Assurer une </a:t>
            </a:r>
            <a:r>
              <a:rPr lang="fr-FR" sz="2000" b="1" dirty="0">
                <a:solidFill>
                  <a:srgbClr val="0070C0"/>
                </a:solidFill>
              </a:rPr>
              <a:t>veille scientifique </a:t>
            </a:r>
            <a:r>
              <a:rPr lang="fr-FR" sz="2000" b="1" dirty="0"/>
              <a:t>ciblant les recommandations de PECM en lien avec la CRISE</a:t>
            </a:r>
          </a:p>
          <a:p>
            <a:pPr algn="just"/>
            <a:endParaRPr lang="fr-FR" sz="2000" b="1" dirty="0"/>
          </a:p>
          <a:p>
            <a:pPr algn="just"/>
            <a:r>
              <a:rPr lang="fr-FR" sz="2000" b="1" dirty="0"/>
              <a:t>Renforcer la </a:t>
            </a:r>
            <a:r>
              <a:rPr lang="fr-FR" sz="2000" b="1" dirty="0">
                <a:solidFill>
                  <a:srgbClr val="0070C0"/>
                </a:solidFill>
              </a:rPr>
              <a:t>réactivité de l’ensemble du circuit existant de protocolisation </a:t>
            </a:r>
            <a:r>
              <a:rPr lang="fr-FR" sz="2000" b="1" dirty="0"/>
              <a:t>de la PECM : élaboration, diffusion, formation associée</a:t>
            </a:r>
          </a:p>
          <a:p>
            <a:pPr algn="just"/>
            <a:endParaRPr lang="fr-FR" sz="2000" b="1" dirty="0"/>
          </a:p>
          <a:p>
            <a:pPr algn="just"/>
            <a:r>
              <a:rPr lang="fr-FR" sz="2000" b="1" dirty="0"/>
              <a:t>Tenir compte des étapes de la PECM lors de l’élaboration des protocoles d’hygiène et d’habillage afin de </a:t>
            </a:r>
            <a:r>
              <a:rPr lang="fr-FR" sz="2000" b="1" dirty="0">
                <a:solidFill>
                  <a:srgbClr val="0070C0"/>
                </a:solidFill>
              </a:rPr>
              <a:t>limiter les interruptions de tâches</a:t>
            </a:r>
          </a:p>
          <a:p>
            <a:pPr algn="just"/>
            <a:endParaRPr lang="fr-FR" sz="2000" b="1" dirty="0"/>
          </a:p>
        </p:txBody>
      </p:sp>
      <p:pic>
        <p:nvPicPr>
          <p:cNvPr id="7" name="Picture 2" descr="Ma meilleure astuce pour gagner du temps | Actu Nutrition">
            <a:extLst>
              <a:ext uri="{FF2B5EF4-FFF2-40B4-BE49-F238E27FC236}">
                <a16:creationId xmlns:a16="http://schemas.microsoft.com/office/drawing/2014/main" id="{F9AED848-943E-40DB-A1A0-2709988B7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4813" y="2832440"/>
            <a:ext cx="976500" cy="95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Picto interruption de tache">
            <a:extLst>
              <a:ext uri="{FF2B5EF4-FFF2-40B4-BE49-F238E27FC236}">
                <a16:creationId xmlns:a16="http://schemas.microsoft.com/office/drawing/2014/main" id="{EA0EF243-DC98-46CF-AB58-890387E39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4348" y="5022151"/>
            <a:ext cx="1161967" cy="1154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473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C258EA4-99DF-49A0-9CB3-2329CFAC6B98}"/>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CDF3FC8E-4FD8-4284-A1B0-E30D38FC6C10}"/>
              </a:ext>
            </a:extLst>
          </p:cNvPr>
          <p:cNvSpPr>
            <a:spLocks noGrp="1"/>
          </p:cNvSpPr>
          <p:nvPr>
            <p:ph type="sldNum" sz="quarter" idx="12"/>
          </p:nvPr>
        </p:nvSpPr>
        <p:spPr/>
        <p:txBody>
          <a:bodyPr/>
          <a:lstStyle/>
          <a:p>
            <a:fld id="{815EBFAA-CE30-46F1-BE51-457160F6CB4F}" type="slidenum">
              <a:rPr lang="fr-FR" smtClean="0"/>
              <a:pPr/>
              <a:t>33</a:t>
            </a:fld>
            <a:endParaRPr lang="fr-FR"/>
          </a:p>
        </p:txBody>
      </p:sp>
      <p:pic>
        <p:nvPicPr>
          <p:cNvPr id="4" name="Google Shape;356;g870fdbf16a_0_21" descr="Check-list sécurité patient au bloc : que préconise la HAS ? - MACSF">
            <a:extLst>
              <a:ext uri="{FF2B5EF4-FFF2-40B4-BE49-F238E27FC236}">
                <a16:creationId xmlns:a16="http://schemas.microsoft.com/office/drawing/2014/main" id="{4B42D65C-A42A-4FD3-8B66-257F812EE9F8}"/>
              </a:ext>
            </a:extLst>
          </p:cNvPr>
          <p:cNvPicPr preferRelativeResize="0"/>
          <p:nvPr/>
        </p:nvPicPr>
        <p:blipFill rotWithShape="1">
          <a:blip r:embed="rId2">
            <a:alphaModFix/>
          </a:blip>
          <a:srcRect/>
          <a:stretch/>
        </p:blipFill>
        <p:spPr>
          <a:xfrm>
            <a:off x="10165520" y="186611"/>
            <a:ext cx="1096529" cy="573381"/>
          </a:xfrm>
          <a:prstGeom prst="ellipse">
            <a:avLst/>
          </a:prstGeom>
          <a:noFill/>
          <a:ln>
            <a:noFill/>
          </a:ln>
        </p:spPr>
      </p:pic>
      <p:sp>
        <p:nvSpPr>
          <p:cNvPr id="5" name="ZoneTexte 4">
            <a:extLst>
              <a:ext uri="{FF2B5EF4-FFF2-40B4-BE49-F238E27FC236}">
                <a16:creationId xmlns:a16="http://schemas.microsoft.com/office/drawing/2014/main" id="{78BA4FF7-727E-4EE6-BC84-06F2B3F9027F}"/>
              </a:ext>
            </a:extLst>
          </p:cNvPr>
          <p:cNvSpPr txBox="1"/>
          <p:nvPr/>
        </p:nvSpPr>
        <p:spPr>
          <a:xfrm>
            <a:off x="2869035" y="227100"/>
            <a:ext cx="6454011" cy="584775"/>
          </a:xfrm>
          <a:prstGeom prst="rect">
            <a:avLst/>
          </a:prstGeom>
          <a:noFill/>
        </p:spPr>
        <p:txBody>
          <a:bodyPr wrap="none" rtlCol="0">
            <a:spAutoFit/>
          </a:bodyPr>
          <a:lstStyle/>
          <a:p>
            <a:pPr algn="ctr"/>
            <a:r>
              <a:rPr lang="fr-FR" sz="3200" b="1" dirty="0">
                <a:solidFill>
                  <a:srgbClr val="0070C0"/>
                </a:solidFill>
              </a:rPr>
              <a:t>Actions au niveau dimension TACHES</a:t>
            </a:r>
          </a:p>
        </p:txBody>
      </p:sp>
      <p:sp>
        <p:nvSpPr>
          <p:cNvPr id="6" name="ZoneTexte 5">
            <a:extLst>
              <a:ext uri="{FF2B5EF4-FFF2-40B4-BE49-F238E27FC236}">
                <a16:creationId xmlns:a16="http://schemas.microsoft.com/office/drawing/2014/main" id="{179BEC3A-98D4-4809-B9AF-A4EF09364174}"/>
              </a:ext>
            </a:extLst>
          </p:cNvPr>
          <p:cNvSpPr txBox="1"/>
          <p:nvPr/>
        </p:nvSpPr>
        <p:spPr>
          <a:xfrm>
            <a:off x="2260396" y="2966503"/>
            <a:ext cx="7805919" cy="584775"/>
          </a:xfrm>
          <a:prstGeom prst="rect">
            <a:avLst/>
          </a:prstGeom>
          <a:noFill/>
        </p:spPr>
        <p:txBody>
          <a:bodyPr wrap="none" rtlCol="0">
            <a:spAutoFit/>
          </a:bodyPr>
          <a:lstStyle/>
          <a:p>
            <a:r>
              <a:rPr lang="fr-FR" sz="3200" b="1" i="1" dirty="0">
                <a:highlight>
                  <a:srgbClr val="FFFF00"/>
                </a:highlight>
              </a:rPr>
              <a:t>Insérer votre plan d’actions au niveau Tâches</a:t>
            </a:r>
          </a:p>
        </p:txBody>
      </p:sp>
    </p:spTree>
    <p:extLst>
      <p:ext uri="{BB962C8B-B14F-4D97-AF65-F5344CB8AC3E}">
        <p14:creationId xmlns:p14="http://schemas.microsoft.com/office/powerpoint/2010/main" val="2212106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8F4D367-3546-4FF3-AE29-108B3A073961}"/>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4ECB0150-75FF-4177-82D7-CE7B38ED2E42}"/>
              </a:ext>
            </a:extLst>
          </p:cNvPr>
          <p:cNvSpPr>
            <a:spLocks noGrp="1"/>
          </p:cNvSpPr>
          <p:nvPr>
            <p:ph type="sldNum" sz="quarter" idx="12"/>
          </p:nvPr>
        </p:nvSpPr>
        <p:spPr/>
        <p:txBody>
          <a:bodyPr/>
          <a:lstStyle/>
          <a:p>
            <a:fld id="{815EBFAA-CE30-46F1-BE51-457160F6CB4F}" type="slidenum">
              <a:rPr lang="fr-FR" smtClean="0"/>
              <a:pPr/>
              <a:t>34</a:t>
            </a:fld>
            <a:endParaRPr lang="fr-FR"/>
          </a:p>
        </p:txBody>
      </p:sp>
      <p:pic>
        <p:nvPicPr>
          <p:cNvPr id="4" name="Image 3">
            <a:extLst>
              <a:ext uri="{FF2B5EF4-FFF2-40B4-BE49-F238E27FC236}">
                <a16:creationId xmlns:a16="http://schemas.microsoft.com/office/drawing/2014/main" id="{F28E89C9-5BBD-4F49-81C9-9A52173C6635}"/>
              </a:ext>
            </a:extLst>
          </p:cNvPr>
          <p:cNvPicPr>
            <a:picLocks noChangeAspect="1"/>
          </p:cNvPicPr>
          <p:nvPr/>
        </p:nvPicPr>
        <p:blipFill>
          <a:blip r:embed="rId2"/>
          <a:stretch>
            <a:fillRect/>
          </a:stretch>
        </p:blipFill>
        <p:spPr>
          <a:xfrm>
            <a:off x="1936953" y="1386348"/>
            <a:ext cx="9570430" cy="4326553"/>
          </a:xfrm>
          <a:prstGeom prst="rect">
            <a:avLst/>
          </a:prstGeom>
        </p:spPr>
      </p:pic>
      <p:sp>
        <p:nvSpPr>
          <p:cNvPr id="5" name="ZoneTexte 4">
            <a:extLst>
              <a:ext uri="{FF2B5EF4-FFF2-40B4-BE49-F238E27FC236}">
                <a16:creationId xmlns:a16="http://schemas.microsoft.com/office/drawing/2014/main" id="{84DD2530-7BB6-4281-A295-101ADB11B10D}"/>
              </a:ext>
            </a:extLst>
          </p:cNvPr>
          <p:cNvSpPr txBox="1"/>
          <p:nvPr/>
        </p:nvSpPr>
        <p:spPr>
          <a:xfrm>
            <a:off x="2755923" y="227100"/>
            <a:ext cx="6680227" cy="584775"/>
          </a:xfrm>
          <a:prstGeom prst="rect">
            <a:avLst/>
          </a:prstGeom>
          <a:noFill/>
        </p:spPr>
        <p:txBody>
          <a:bodyPr wrap="none" rtlCol="0">
            <a:spAutoFit/>
          </a:bodyPr>
          <a:lstStyle/>
          <a:p>
            <a:pPr algn="ctr"/>
            <a:r>
              <a:rPr lang="fr-FR" sz="3200" b="1" dirty="0">
                <a:solidFill>
                  <a:srgbClr val="0070C0"/>
                </a:solidFill>
              </a:rPr>
              <a:t>Les différentes dimensions impliquées</a:t>
            </a:r>
          </a:p>
        </p:txBody>
      </p:sp>
    </p:spTree>
    <p:extLst>
      <p:ext uri="{BB962C8B-B14F-4D97-AF65-F5344CB8AC3E}">
        <p14:creationId xmlns:p14="http://schemas.microsoft.com/office/powerpoint/2010/main" val="1802520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B63E31E-D24C-4900-B749-93E1EE93C96D}"/>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9E3C8B63-FFE3-4740-95B9-D337F3C8E2C0}"/>
              </a:ext>
            </a:extLst>
          </p:cNvPr>
          <p:cNvSpPr>
            <a:spLocks noGrp="1"/>
          </p:cNvSpPr>
          <p:nvPr>
            <p:ph type="sldNum" sz="quarter" idx="12"/>
          </p:nvPr>
        </p:nvSpPr>
        <p:spPr/>
        <p:txBody>
          <a:bodyPr/>
          <a:lstStyle/>
          <a:p>
            <a:fld id="{815EBFAA-CE30-46F1-BE51-457160F6CB4F}" type="slidenum">
              <a:rPr lang="fr-FR" smtClean="0"/>
              <a:pPr/>
              <a:t>35</a:t>
            </a:fld>
            <a:endParaRPr lang="fr-FR"/>
          </a:p>
        </p:txBody>
      </p:sp>
      <p:sp>
        <p:nvSpPr>
          <p:cNvPr id="4" name="ZoneTexte 3">
            <a:extLst>
              <a:ext uri="{FF2B5EF4-FFF2-40B4-BE49-F238E27FC236}">
                <a16:creationId xmlns:a16="http://schemas.microsoft.com/office/drawing/2014/main" id="{9B178A5D-8D36-461B-9E74-DF57E305E288}"/>
              </a:ext>
            </a:extLst>
          </p:cNvPr>
          <p:cNvSpPr txBox="1"/>
          <p:nvPr/>
        </p:nvSpPr>
        <p:spPr>
          <a:xfrm>
            <a:off x="2875223" y="227100"/>
            <a:ext cx="6441636" cy="584775"/>
          </a:xfrm>
          <a:prstGeom prst="rect">
            <a:avLst/>
          </a:prstGeom>
          <a:noFill/>
        </p:spPr>
        <p:txBody>
          <a:bodyPr wrap="none" rtlCol="0">
            <a:spAutoFit/>
          </a:bodyPr>
          <a:lstStyle/>
          <a:p>
            <a:pPr algn="ctr"/>
            <a:r>
              <a:rPr lang="fr-FR" sz="3200" b="1" dirty="0">
                <a:solidFill>
                  <a:srgbClr val="0070C0"/>
                </a:solidFill>
              </a:rPr>
              <a:t>Actions au niveau dimension EQUIPE</a:t>
            </a:r>
          </a:p>
        </p:txBody>
      </p:sp>
      <p:pic>
        <p:nvPicPr>
          <p:cNvPr id="5" name="Google Shape;382;p35">
            <a:extLst>
              <a:ext uri="{FF2B5EF4-FFF2-40B4-BE49-F238E27FC236}">
                <a16:creationId xmlns:a16="http://schemas.microsoft.com/office/drawing/2014/main" id="{D9421382-A794-437D-9966-B22E0E3186AB}"/>
              </a:ext>
            </a:extLst>
          </p:cNvPr>
          <p:cNvPicPr preferRelativeResize="0"/>
          <p:nvPr/>
        </p:nvPicPr>
        <p:blipFill rotWithShape="1">
          <a:blip r:embed="rId2">
            <a:alphaModFix/>
          </a:blip>
          <a:srcRect/>
          <a:stretch/>
        </p:blipFill>
        <p:spPr>
          <a:xfrm>
            <a:off x="9316777" y="145442"/>
            <a:ext cx="1007589" cy="666433"/>
          </a:xfrm>
          <a:prstGeom prst="rect">
            <a:avLst/>
          </a:prstGeom>
          <a:noFill/>
          <a:ln>
            <a:noFill/>
          </a:ln>
        </p:spPr>
      </p:pic>
      <p:sp>
        <p:nvSpPr>
          <p:cNvPr id="6" name="Rectangle 5">
            <a:extLst>
              <a:ext uri="{FF2B5EF4-FFF2-40B4-BE49-F238E27FC236}">
                <a16:creationId xmlns:a16="http://schemas.microsoft.com/office/drawing/2014/main" id="{53E6F560-4B0F-4B73-873D-4284C9D1B564}"/>
              </a:ext>
            </a:extLst>
          </p:cNvPr>
          <p:cNvSpPr/>
          <p:nvPr/>
        </p:nvSpPr>
        <p:spPr>
          <a:xfrm>
            <a:off x="1196334" y="1293665"/>
            <a:ext cx="10434734" cy="5016758"/>
          </a:xfrm>
          <a:prstGeom prst="rect">
            <a:avLst/>
          </a:prstGeom>
        </p:spPr>
        <p:txBody>
          <a:bodyPr wrap="square">
            <a:spAutoFit/>
          </a:bodyPr>
          <a:lstStyle/>
          <a:p>
            <a:pPr algn="just"/>
            <a:r>
              <a:rPr lang="fr-FR" sz="2000" b="1" dirty="0"/>
              <a:t>Périodes de crise aigües </a:t>
            </a:r>
            <a:r>
              <a:rPr lang="fr-FR" sz="2000" dirty="0"/>
              <a:t>: </a:t>
            </a:r>
          </a:p>
          <a:p>
            <a:pPr algn="just"/>
            <a:r>
              <a:rPr lang="fr-FR" sz="2000" dirty="0"/>
              <a:t>Recompositions fréquentes des équipes médicales et paramédicales (IADE, IDE, IBODE)</a:t>
            </a:r>
          </a:p>
          <a:p>
            <a:pPr algn="just"/>
            <a:r>
              <a:rPr lang="fr-FR" sz="2000" dirty="0"/>
              <a:t>Compétences externes en renfort</a:t>
            </a:r>
          </a:p>
          <a:p>
            <a:pPr algn="just"/>
            <a:r>
              <a:rPr lang="fr-FR" sz="2000" dirty="0"/>
              <a:t>Problématique d’encadrement, supervision et communication</a:t>
            </a:r>
          </a:p>
          <a:p>
            <a:pPr algn="just"/>
            <a:endParaRPr lang="fr-FR" sz="2000" b="1" dirty="0"/>
          </a:p>
          <a:p>
            <a:pPr algn="just"/>
            <a:r>
              <a:rPr lang="fr-FR" sz="2000" b="1" dirty="0"/>
              <a:t>Définir les </a:t>
            </a:r>
            <a:r>
              <a:rPr lang="fr-FR" sz="2000" b="1" dirty="0">
                <a:solidFill>
                  <a:srgbClr val="0070C0"/>
                </a:solidFill>
              </a:rPr>
              <a:t>responsabilités et circuits de décision </a:t>
            </a:r>
            <a:r>
              <a:rPr lang="fr-FR" sz="2000" b="1" dirty="0"/>
              <a:t>concernant la PECM</a:t>
            </a:r>
          </a:p>
          <a:p>
            <a:pPr algn="just"/>
            <a:endParaRPr lang="fr-FR" sz="2000" b="1" dirty="0"/>
          </a:p>
          <a:p>
            <a:pPr algn="just"/>
            <a:r>
              <a:rPr lang="fr-FR" sz="2000" b="1" dirty="0"/>
              <a:t>Utiliser les compétences existantes en </a:t>
            </a:r>
            <a:r>
              <a:rPr lang="fr-FR" sz="2000" b="1" dirty="0">
                <a:solidFill>
                  <a:srgbClr val="0070C0"/>
                </a:solidFill>
              </a:rPr>
              <a:t>communication,</a:t>
            </a:r>
            <a:r>
              <a:rPr lang="fr-FR" sz="2000" b="1" dirty="0"/>
              <a:t> notamment lors des actes de PECM particulièrement complexes (communication sécurisée ou en boucle fermée, outil SAED [11]..)</a:t>
            </a:r>
          </a:p>
          <a:p>
            <a:pPr algn="just"/>
            <a:endParaRPr lang="fr-FR" sz="2000" b="1" dirty="0"/>
          </a:p>
          <a:p>
            <a:pPr algn="just"/>
            <a:r>
              <a:rPr lang="fr-FR" sz="2000" b="1" dirty="0"/>
              <a:t>Désigner un </a:t>
            </a:r>
            <a:r>
              <a:rPr lang="fr-FR" sz="2000" b="1" dirty="0">
                <a:solidFill>
                  <a:srgbClr val="0070C0"/>
                </a:solidFill>
              </a:rPr>
              <a:t>référent </a:t>
            </a:r>
            <a:r>
              <a:rPr lang="fr-FR" sz="2000" b="1" dirty="0"/>
              <a:t>pour répondre aux questions, en cas de doute ou de méconnaissance d’une procédure de PECM ou bien en cas de difficultés techniques lors de l’usage de dispositifs médicaux</a:t>
            </a:r>
          </a:p>
          <a:p>
            <a:pPr algn="just"/>
            <a:endParaRPr lang="fr-FR" sz="2000" b="1" dirty="0"/>
          </a:p>
          <a:p>
            <a:pPr algn="just"/>
            <a:r>
              <a:rPr lang="fr-FR" sz="2000" b="1" dirty="0">
                <a:solidFill>
                  <a:srgbClr val="0070C0"/>
                </a:solidFill>
              </a:rPr>
              <a:t>Rassembler les protocoles </a:t>
            </a:r>
            <a:r>
              <a:rPr lang="fr-FR" sz="2000" b="1" dirty="0"/>
              <a:t>de PECM liés à la CRISE (dans un classeur accessible, un fichier, …)</a:t>
            </a:r>
          </a:p>
          <a:p>
            <a:pPr algn="just"/>
            <a:endParaRPr lang="fr-FR" sz="2000" b="1" dirty="0"/>
          </a:p>
        </p:txBody>
      </p:sp>
    </p:spTree>
    <p:extLst>
      <p:ext uri="{BB962C8B-B14F-4D97-AF65-F5344CB8AC3E}">
        <p14:creationId xmlns:p14="http://schemas.microsoft.com/office/powerpoint/2010/main" val="2629821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B63E31E-D24C-4900-B749-93E1EE93C96D}"/>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9E3C8B63-FFE3-4740-95B9-D337F3C8E2C0}"/>
              </a:ext>
            </a:extLst>
          </p:cNvPr>
          <p:cNvSpPr>
            <a:spLocks noGrp="1"/>
          </p:cNvSpPr>
          <p:nvPr>
            <p:ph type="sldNum" sz="quarter" idx="12"/>
          </p:nvPr>
        </p:nvSpPr>
        <p:spPr/>
        <p:txBody>
          <a:bodyPr/>
          <a:lstStyle/>
          <a:p>
            <a:fld id="{815EBFAA-CE30-46F1-BE51-457160F6CB4F}" type="slidenum">
              <a:rPr lang="fr-FR" smtClean="0"/>
              <a:pPr/>
              <a:t>36</a:t>
            </a:fld>
            <a:endParaRPr lang="fr-FR"/>
          </a:p>
        </p:txBody>
      </p:sp>
      <p:sp>
        <p:nvSpPr>
          <p:cNvPr id="4" name="ZoneTexte 3">
            <a:extLst>
              <a:ext uri="{FF2B5EF4-FFF2-40B4-BE49-F238E27FC236}">
                <a16:creationId xmlns:a16="http://schemas.microsoft.com/office/drawing/2014/main" id="{9B178A5D-8D36-461B-9E74-DF57E305E288}"/>
              </a:ext>
            </a:extLst>
          </p:cNvPr>
          <p:cNvSpPr txBox="1"/>
          <p:nvPr/>
        </p:nvSpPr>
        <p:spPr>
          <a:xfrm>
            <a:off x="2875223" y="227100"/>
            <a:ext cx="6441636" cy="584775"/>
          </a:xfrm>
          <a:prstGeom prst="rect">
            <a:avLst/>
          </a:prstGeom>
          <a:noFill/>
        </p:spPr>
        <p:txBody>
          <a:bodyPr wrap="none" rtlCol="0">
            <a:spAutoFit/>
          </a:bodyPr>
          <a:lstStyle/>
          <a:p>
            <a:pPr algn="ctr"/>
            <a:r>
              <a:rPr lang="fr-FR" sz="3200" b="1" dirty="0">
                <a:solidFill>
                  <a:srgbClr val="0070C0"/>
                </a:solidFill>
              </a:rPr>
              <a:t>Actions au niveau dimension EQUIPE</a:t>
            </a:r>
          </a:p>
        </p:txBody>
      </p:sp>
      <p:pic>
        <p:nvPicPr>
          <p:cNvPr id="5" name="Google Shape;382;p35">
            <a:extLst>
              <a:ext uri="{FF2B5EF4-FFF2-40B4-BE49-F238E27FC236}">
                <a16:creationId xmlns:a16="http://schemas.microsoft.com/office/drawing/2014/main" id="{D9421382-A794-437D-9966-B22E0E3186AB}"/>
              </a:ext>
            </a:extLst>
          </p:cNvPr>
          <p:cNvPicPr preferRelativeResize="0"/>
          <p:nvPr/>
        </p:nvPicPr>
        <p:blipFill rotWithShape="1">
          <a:blip r:embed="rId2">
            <a:alphaModFix/>
          </a:blip>
          <a:srcRect/>
          <a:stretch/>
        </p:blipFill>
        <p:spPr>
          <a:xfrm>
            <a:off x="9316777" y="145442"/>
            <a:ext cx="1007589" cy="666433"/>
          </a:xfrm>
          <a:prstGeom prst="rect">
            <a:avLst/>
          </a:prstGeom>
          <a:noFill/>
          <a:ln>
            <a:noFill/>
          </a:ln>
        </p:spPr>
      </p:pic>
      <p:sp>
        <p:nvSpPr>
          <p:cNvPr id="6" name="Rectangle 5">
            <a:extLst>
              <a:ext uri="{FF2B5EF4-FFF2-40B4-BE49-F238E27FC236}">
                <a16:creationId xmlns:a16="http://schemas.microsoft.com/office/drawing/2014/main" id="{53E6F560-4B0F-4B73-873D-4284C9D1B564}"/>
              </a:ext>
            </a:extLst>
          </p:cNvPr>
          <p:cNvSpPr/>
          <p:nvPr/>
        </p:nvSpPr>
        <p:spPr>
          <a:xfrm>
            <a:off x="1196334" y="1293665"/>
            <a:ext cx="10434734" cy="3170099"/>
          </a:xfrm>
          <a:prstGeom prst="rect">
            <a:avLst/>
          </a:prstGeom>
        </p:spPr>
        <p:txBody>
          <a:bodyPr wrap="square">
            <a:spAutoFit/>
          </a:bodyPr>
          <a:lstStyle/>
          <a:p>
            <a:pPr algn="just"/>
            <a:r>
              <a:rPr lang="fr-FR" sz="2000" b="1" dirty="0"/>
              <a:t>Périodes de crise aigües </a:t>
            </a:r>
            <a:r>
              <a:rPr lang="fr-FR" sz="2000" dirty="0"/>
              <a:t>: </a:t>
            </a:r>
          </a:p>
          <a:p>
            <a:pPr algn="just"/>
            <a:r>
              <a:rPr lang="fr-FR" sz="2000" dirty="0"/>
              <a:t>Problématique de transmission d’informations</a:t>
            </a:r>
          </a:p>
          <a:p>
            <a:pPr algn="just"/>
            <a:r>
              <a:rPr lang="fr-FR" sz="2000" dirty="0"/>
              <a:t>Faible cohésion d’équipe initiale si recomposition </a:t>
            </a:r>
          </a:p>
          <a:p>
            <a:pPr algn="just"/>
            <a:endParaRPr lang="fr-FR" sz="2000" b="1" dirty="0"/>
          </a:p>
          <a:p>
            <a:pPr algn="just"/>
            <a:r>
              <a:rPr lang="fr-FR" sz="2000" b="1" dirty="0"/>
              <a:t>Organiser des </a:t>
            </a:r>
            <a:r>
              <a:rPr lang="fr-FR" sz="2000" b="1" dirty="0">
                <a:solidFill>
                  <a:srgbClr val="0070C0"/>
                </a:solidFill>
              </a:rPr>
              <a:t>courtes réunions </a:t>
            </a:r>
            <a:r>
              <a:rPr lang="fr-FR" sz="2000" b="1" dirty="0"/>
              <a:t>(5mn) régulières (briefing et/ou débriefing) ciblant les pratiques à risque des PECM en cours </a:t>
            </a:r>
          </a:p>
          <a:p>
            <a:pPr algn="just"/>
            <a:endParaRPr lang="fr-FR" sz="2000" b="1" dirty="0"/>
          </a:p>
          <a:p>
            <a:pPr algn="just"/>
            <a:r>
              <a:rPr lang="fr-FR" sz="2000" b="1" dirty="0"/>
              <a:t>Suivre les recommandations existantes </a:t>
            </a:r>
          </a:p>
          <a:p>
            <a:pPr algn="just"/>
            <a:r>
              <a:rPr lang="fr-FR" sz="2000" b="1" dirty="0"/>
              <a:t>vis-à-vis du </a:t>
            </a:r>
            <a:r>
              <a:rPr lang="fr-FR" sz="2000" b="1" dirty="0">
                <a:solidFill>
                  <a:srgbClr val="0070C0"/>
                </a:solidFill>
              </a:rPr>
              <a:t>travail en équipe</a:t>
            </a:r>
          </a:p>
          <a:p>
            <a:pPr algn="just"/>
            <a:endParaRPr lang="fr-FR" sz="2000" b="1" dirty="0"/>
          </a:p>
        </p:txBody>
      </p:sp>
      <p:pic>
        <p:nvPicPr>
          <p:cNvPr id="7" name="Image 6">
            <a:extLst>
              <a:ext uri="{FF2B5EF4-FFF2-40B4-BE49-F238E27FC236}">
                <a16:creationId xmlns:a16="http://schemas.microsoft.com/office/drawing/2014/main" id="{DEAEB8DF-9016-48D4-BB2E-4D5B13E83262}"/>
              </a:ext>
            </a:extLst>
          </p:cNvPr>
          <p:cNvPicPr>
            <a:picLocks noChangeAspect="1"/>
          </p:cNvPicPr>
          <p:nvPr/>
        </p:nvPicPr>
        <p:blipFill>
          <a:blip r:embed="rId3"/>
          <a:stretch>
            <a:fillRect/>
          </a:stretch>
        </p:blipFill>
        <p:spPr>
          <a:xfrm>
            <a:off x="6715433" y="3242297"/>
            <a:ext cx="4036105" cy="2799999"/>
          </a:xfrm>
          <a:prstGeom prst="rect">
            <a:avLst/>
          </a:prstGeom>
        </p:spPr>
      </p:pic>
    </p:spTree>
    <p:extLst>
      <p:ext uri="{BB962C8B-B14F-4D97-AF65-F5344CB8AC3E}">
        <p14:creationId xmlns:p14="http://schemas.microsoft.com/office/powerpoint/2010/main" val="3431778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B67DBEE-E052-40E1-A1C2-30B7DE719439}"/>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1F98A074-DBA3-4128-B842-131F1827C082}"/>
              </a:ext>
            </a:extLst>
          </p:cNvPr>
          <p:cNvSpPr>
            <a:spLocks noGrp="1"/>
          </p:cNvSpPr>
          <p:nvPr>
            <p:ph type="sldNum" sz="quarter" idx="12"/>
          </p:nvPr>
        </p:nvSpPr>
        <p:spPr/>
        <p:txBody>
          <a:bodyPr/>
          <a:lstStyle/>
          <a:p>
            <a:fld id="{815EBFAA-CE30-46F1-BE51-457160F6CB4F}" type="slidenum">
              <a:rPr lang="fr-FR" smtClean="0"/>
              <a:pPr/>
              <a:t>37</a:t>
            </a:fld>
            <a:endParaRPr lang="fr-FR"/>
          </a:p>
        </p:txBody>
      </p:sp>
      <p:sp>
        <p:nvSpPr>
          <p:cNvPr id="4" name="ZoneTexte 3">
            <a:extLst>
              <a:ext uri="{FF2B5EF4-FFF2-40B4-BE49-F238E27FC236}">
                <a16:creationId xmlns:a16="http://schemas.microsoft.com/office/drawing/2014/main" id="{55331489-906B-4C79-8F57-2D3200B0F5E1}"/>
              </a:ext>
            </a:extLst>
          </p:cNvPr>
          <p:cNvSpPr txBox="1"/>
          <p:nvPr/>
        </p:nvSpPr>
        <p:spPr>
          <a:xfrm>
            <a:off x="2875223" y="227100"/>
            <a:ext cx="6441636" cy="584775"/>
          </a:xfrm>
          <a:prstGeom prst="rect">
            <a:avLst/>
          </a:prstGeom>
          <a:noFill/>
        </p:spPr>
        <p:txBody>
          <a:bodyPr wrap="none" rtlCol="0">
            <a:spAutoFit/>
          </a:bodyPr>
          <a:lstStyle/>
          <a:p>
            <a:pPr algn="ctr"/>
            <a:r>
              <a:rPr lang="fr-FR" sz="3200" b="1" dirty="0">
                <a:solidFill>
                  <a:srgbClr val="0070C0"/>
                </a:solidFill>
              </a:rPr>
              <a:t>Actions au niveau dimension EQUIPE</a:t>
            </a:r>
          </a:p>
        </p:txBody>
      </p:sp>
      <p:pic>
        <p:nvPicPr>
          <p:cNvPr id="5" name="Google Shape;382;p35">
            <a:extLst>
              <a:ext uri="{FF2B5EF4-FFF2-40B4-BE49-F238E27FC236}">
                <a16:creationId xmlns:a16="http://schemas.microsoft.com/office/drawing/2014/main" id="{D411026A-36FB-4740-AC8D-4243246358C9}"/>
              </a:ext>
            </a:extLst>
          </p:cNvPr>
          <p:cNvPicPr preferRelativeResize="0"/>
          <p:nvPr/>
        </p:nvPicPr>
        <p:blipFill rotWithShape="1">
          <a:blip r:embed="rId2">
            <a:alphaModFix/>
          </a:blip>
          <a:srcRect/>
          <a:stretch/>
        </p:blipFill>
        <p:spPr>
          <a:xfrm>
            <a:off x="9316777" y="145442"/>
            <a:ext cx="1007589" cy="666433"/>
          </a:xfrm>
          <a:prstGeom prst="rect">
            <a:avLst/>
          </a:prstGeom>
          <a:noFill/>
          <a:ln>
            <a:noFill/>
          </a:ln>
        </p:spPr>
      </p:pic>
      <p:sp>
        <p:nvSpPr>
          <p:cNvPr id="6" name="ZoneTexte 5">
            <a:extLst>
              <a:ext uri="{FF2B5EF4-FFF2-40B4-BE49-F238E27FC236}">
                <a16:creationId xmlns:a16="http://schemas.microsoft.com/office/drawing/2014/main" id="{FB8113D3-C652-41A9-BADB-531ED2242340}"/>
              </a:ext>
            </a:extLst>
          </p:cNvPr>
          <p:cNvSpPr txBox="1"/>
          <p:nvPr/>
        </p:nvSpPr>
        <p:spPr>
          <a:xfrm>
            <a:off x="2260396" y="2966503"/>
            <a:ext cx="7813293" cy="584775"/>
          </a:xfrm>
          <a:prstGeom prst="rect">
            <a:avLst/>
          </a:prstGeom>
          <a:noFill/>
        </p:spPr>
        <p:txBody>
          <a:bodyPr wrap="none" rtlCol="0">
            <a:spAutoFit/>
          </a:bodyPr>
          <a:lstStyle/>
          <a:p>
            <a:r>
              <a:rPr lang="fr-FR" sz="3200" b="1" i="1" dirty="0">
                <a:highlight>
                  <a:srgbClr val="FFFF00"/>
                </a:highlight>
              </a:rPr>
              <a:t>Insérer votre plan d’actions au niveau Equipe</a:t>
            </a:r>
          </a:p>
        </p:txBody>
      </p:sp>
    </p:spTree>
    <p:extLst>
      <p:ext uri="{BB962C8B-B14F-4D97-AF65-F5344CB8AC3E}">
        <p14:creationId xmlns:p14="http://schemas.microsoft.com/office/powerpoint/2010/main" val="3553108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557EA05-D79C-4AF9-B879-766DD62DAB36}"/>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D3DF3E94-9877-4E3D-AB73-B0B8A3E922AB}"/>
              </a:ext>
            </a:extLst>
          </p:cNvPr>
          <p:cNvSpPr>
            <a:spLocks noGrp="1"/>
          </p:cNvSpPr>
          <p:nvPr>
            <p:ph type="sldNum" sz="quarter" idx="12"/>
          </p:nvPr>
        </p:nvSpPr>
        <p:spPr/>
        <p:txBody>
          <a:bodyPr/>
          <a:lstStyle/>
          <a:p>
            <a:fld id="{815EBFAA-CE30-46F1-BE51-457160F6CB4F}" type="slidenum">
              <a:rPr lang="fr-FR" smtClean="0"/>
              <a:pPr/>
              <a:t>38</a:t>
            </a:fld>
            <a:endParaRPr lang="fr-FR"/>
          </a:p>
        </p:txBody>
      </p:sp>
      <p:pic>
        <p:nvPicPr>
          <p:cNvPr id="4" name="Image 3">
            <a:extLst>
              <a:ext uri="{FF2B5EF4-FFF2-40B4-BE49-F238E27FC236}">
                <a16:creationId xmlns:a16="http://schemas.microsoft.com/office/drawing/2014/main" id="{84B881A7-3F04-4D64-9107-AF221330AE45}"/>
              </a:ext>
            </a:extLst>
          </p:cNvPr>
          <p:cNvPicPr>
            <a:picLocks noChangeAspect="1"/>
          </p:cNvPicPr>
          <p:nvPr/>
        </p:nvPicPr>
        <p:blipFill>
          <a:blip r:embed="rId2"/>
          <a:stretch>
            <a:fillRect/>
          </a:stretch>
        </p:blipFill>
        <p:spPr>
          <a:xfrm>
            <a:off x="1661651" y="1356696"/>
            <a:ext cx="10132449" cy="4795389"/>
          </a:xfrm>
          <a:prstGeom prst="rect">
            <a:avLst/>
          </a:prstGeom>
        </p:spPr>
      </p:pic>
      <p:sp>
        <p:nvSpPr>
          <p:cNvPr id="5" name="ZoneTexte 4">
            <a:extLst>
              <a:ext uri="{FF2B5EF4-FFF2-40B4-BE49-F238E27FC236}">
                <a16:creationId xmlns:a16="http://schemas.microsoft.com/office/drawing/2014/main" id="{B12F28B0-3217-448C-B130-60228CEFA2AE}"/>
              </a:ext>
            </a:extLst>
          </p:cNvPr>
          <p:cNvSpPr txBox="1"/>
          <p:nvPr/>
        </p:nvSpPr>
        <p:spPr>
          <a:xfrm>
            <a:off x="2755923" y="227100"/>
            <a:ext cx="6680227" cy="584775"/>
          </a:xfrm>
          <a:prstGeom prst="rect">
            <a:avLst/>
          </a:prstGeom>
          <a:noFill/>
        </p:spPr>
        <p:txBody>
          <a:bodyPr wrap="none" rtlCol="0">
            <a:spAutoFit/>
          </a:bodyPr>
          <a:lstStyle/>
          <a:p>
            <a:pPr algn="ctr"/>
            <a:r>
              <a:rPr lang="fr-FR" sz="3200" b="1" dirty="0">
                <a:solidFill>
                  <a:srgbClr val="0070C0"/>
                </a:solidFill>
              </a:rPr>
              <a:t>Les différentes dimensions impliquées</a:t>
            </a:r>
          </a:p>
        </p:txBody>
      </p:sp>
    </p:spTree>
    <p:extLst>
      <p:ext uri="{BB962C8B-B14F-4D97-AF65-F5344CB8AC3E}">
        <p14:creationId xmlns:p14="http://schemas.microsoft.com/office/powerpoint/2010/main" val="3075593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A532E72-A93B-418A-BD1A-F9896605AD0E}"/>
              </a:ext>
            </a:extLst>
          </p:cNvPr>
          <p:cNvSpPr>
            <a:spLocks noGrp="1"/>
          </p:cNvSpPr>
          <p:nvPr>
            <p:ph type="ftr" sz="quarter" idx="11"/>
          </p:nvPr>
        </p:nvSpPr>
        <p:spPr/>
        <p:txBody>
          <a:bodyPr/>
          <a:lstStyle/>
          <a:p>
            <a:r>
              <a:rPr lang="en-US" dirty="0" err="1">
                <a:solidFill>
                  <a:schemeClr val="dk1"/>
                </a:solidFill>
                <a:ea typeface="Calibri"/>
                <a:cs typeface="Calibri"/>
                <a:sym typeface="Calibri"/>
              </a:rPr>
              <a:t>Prévention</a:t>
            </a:r>
            <a:r>
              <a:rPr lang="en-US" dirty="0">
                <a:solidFill>
                  <a:schemeClr val="dk1"/>
                </a:solidFill>
                <a:ea typeface="Calibri"/>
                <a:cs typeface="Calibri"/>
                <a:sym typeface="Calibri"/>
              </a:rPr>
              <a:t> des </a:t>
            </a:r>
            <a:r>
              <a:rPr lang="en-US" dirty="0" err="1">
                <a:solidFill>
                  <a:schemeClr val="dk1"/>
                </a:solidFill>
                <a:ea typeface="Calibri"/>
                <a:cs typeface="Calibri"/>
                <a:sym typeface="Calibri"/>
              </a:rPr>
              <a:t>erreurs</a:t>
            </a:r>
            <a:r>
              <a:rPr lang="en-US" dirty="0">
                <a:solidFill>
                  <a:schemeClr val="dk1"/>
                </a:solidFill>
                <a:ea typeface="Calibri"/>
                <a:cs typeface="Calibri"/>
                <a:sym typeface="Calibri"/>
              </a:rPr>
              <a:t> </a:t>
            </a:r>
            <a:r>
              <a:rPr lang="en-US" dirty="0" err="1">
                <a:solidFill>
                  <a:schemeClr val="dk1"/>
                </a:solidFill>
                <a:ea typeface="Calibri"/>
                <a:cs typeface="Calibri"/>
                <a:sym typeface="Calibri"/>
              </a:rPr>
              <a:t>médicamenteuses</a:t>
            </a:r>
            <a:r>
              <a:rPr lang="en-US" dirty="0">
                <a:solidFill>
                  <a:schemeClr val="dk1"/>
                </a:solidFill>
                <a:ea typeface="Calibri"/>
                <a:cs typeface="Calibri"/>
                <a:sym typeface="Calibri"/>
              </a:rPr>
              <a:t> </a:t>
            </a:r>
            <a:r>
              <a:rPr lang="en-US" dirty="0" err="1">
                <a:solidFill>
                  <a:schemeClr val="dk1"/>
                </a:solidFill>
                <a:ea typeface="Calibri"/>
                <a:cs typeface="Calibri"/>
                <a:sym typeface="Calibri"/>
              </a:rPr>
              <a:t>en</a:t>
            </a:r>
            <a:r>
              <a:rPr lang="en-US" dirty="0">
                <a:solidFill>
                  <a:schemeClr val="dk1"/>
                </a:solidFill>
                <a:ea typeface="Calibri"/>
                <a:cs typeface="Calibri"/>
                <a:sym typeface="Calibri"/>
              </a:rPr>
              <a:t> </a:t>
            </a:r>
            <a:r>
              <a:rPr lang="en-US" dirty="0" err="1">
                <a:solidFill>
                  <a:schemeClr val="dk1"/>
                </a:solidFill>
                <a:ea typeface="Calibri"/>
                <a:cs typeface="Calibri"/>
                <a:sym typeface="Calibri"/>
              </a:rPr>
              <a:t>anesthésie</a:t>
            </a:r>
            <a:r>
              <a:rPr lang="en-US" dirty="0">
                <a:solidFill>
                  <a:schemeClr val="dk1"/>
                </a:solidFill>
                <a:ea typeface="Calibri"/>
                <a:cs typeface="Calibri"/>
                <a:sym typeface="Calibri"/>
              </a:rPr>
              <a:t> et </a:t>
            </a:r>
            <a:r>
              <a:rPr lang="en-US" dirty="0" err="1">
                <a:solidFill>
                  <a:schemeClr val="dk1"/>
                </a:solidFill>
                <a:ea typeface="Calibri"/>
                <a:cs typeface="Calibri"/>
                <a:sym typeface="Calibri"/>
              </a:rPr>
              <a:t>en</a:t>
            </a:r>
            <a:r>
              <a:rPr lang="en-US" dirty="0">
                <a:solidFill>
                  <a:schemeClr val="dk1"/>
                </a:solidFill>
                <a:ea typeface="Calibri"/>
                <a:cs typeface="Calibri"/>
                <a:sym typeface="Calibri"/>
              </a:rPr>
              <a:t> reanimation </a:t>
            </a:r>
            <a:br>
              <a:rPr lang="en-US" dirty="0">
                <a:solidFill>
                  <a:schemeClr val="dk1"/>
                </a:solidFill>
                <a:ea typeface="Calibri"/>
                <a:cs typeface="Calibri"/>
                <a:sym typeface="Calibri"/>
              </a:rPr>
            </a:br>
            <a:r>
              <a:rPr lang="en-US" dirty="0" err="1">
                <a:solidFill>
                  <a:schemeClr val="dk1"/>
                </a:solidFill>
                <a:ea typeface="Calibri"/>
                <a:cs typeface="Calibri"/>
                <a:sym typeface="Calibri"/>
              </a:rPr>
              <a:t>en</a:t>
            </a:r>
            <a:r>
              <a:rPr lang="en-US" dirty="0">
                <a:solidFill>
                  <a:schemeClr val="dk1"/>
                </a:solidFill>
                <a:ea typeface="Calibri"/>
                <a:cs typeface="Calibri"/>
                <a:sym typeface="Calibri"/>
              </a:rPr>
              <a:t> </a:t>
            </a:r>
            <a:r>
              <a:rPr lang="en-US" dirty="0" err="1">
                <a:solidFill>
                  <a:schemeClr val="dk1"/>
                </a:solidFill>
                <a:ea typeface="Calibri"/>
                <a:cs typeface="Calibri"/>
                <a:sym typeface="Calibri"/>
              </a:rPr>
              <a:t>période</a:t>
            </a:r>
            <a:r>
              <a:rPr lang="en-US" dirty="0">
                <a:solidFill>
                  <a:schemeClr val="dk1"/>
                </a:solidFill>
                <a:ea typeface="Calibri"/>
                <a:cs typeface="Calibri"/>
                <a:sym typeface="Calibri"/>
              </a:rPr>
              <a:t> de </a:t>
            </a:r>
            <a:r>
              <a:rPr lang="en-US" dirty="0" err="1">
                <a:solidFill>
                  <a:schemeClr val="dk1"/>
                </a:solidFill>
                <a:ea typeface="Calibri"/>
                <a:cs typeface="Calibri"/>
                <a:sym typeface="Calibri"/>
              </a:rPr>
              <a:t>crise</a:t>
            </a:r>
            <a:r>
              <a:rPr lang="en-US" dirty="0">
                <a:solidFill>
                  <a:schemeClr val="dk1"/>
                </a:solidFill>
                <a:ea typeface="Calibri"/>
                <a:cs typeface="Calibri"/>
                <a:sym typeface="Calibri"/>
              </a:rPr>
              <a:t> sanitaire </a:t>
            </a:r>
            <a:r>
              <a:rPr lang="en-US" dirty="0" err="1">
                <a:solidFill>
                  <a:schemeClr val="dk1"/>
                </a:solidFill>
                <a:ea typeface="Calibri"/>
                <a:cs typeface="Calibri"/>
                <a:sym typeface="Calibri"/>
              </a:rPr>
              <a:t>aigüe</a:t>
            </a:r>
            <a:r>
              <a:rPr lang="en-US" dirty="0">
                <a:solidFill>
                  <a:schemeClr val="dk1"/>
                </a:solidFill>
                <a:ea typeface="Calibri"/>
                <a:cs typeface="Calibri"/>
                <a:sym typeface="Calibri"/>
              </a:rPr>
              <a:t>; Version Mai 2020</a:t>
            </a:r>
            <a:endParaRPr lang="fr-FR" dirty="0"/>
          </a:p>
        </p:txBody>
      </p:sp>
      <p:sp>
        <p:nvSpPr>
          <p:cNvPr id="3" name="Espace réservé du numéro de diapositive 2">
            <a:extLst>
              <a:ext uri="{FF2B5EF4-FFF2-40B4-BE49-F238E27FC236}">
                <a16:creationId xmlns:a16="http://schemas.microsoft.com/office/drawing/2014/main" id="{42BD7C24-1EE9-4B78-9C0A-DBB4FB02F88D}"/>
              </a:ext>
            </a:extLst>
          </p:cNvPr>
          <p:cNvSpPr>
            <a:spLocks noGrp="1"/>
          </p:cNvSpPr>
          <p:nvPr>
            <p:ph type="sldNum" sz="quarter" idx="12"/>
          </p:nvPr>
        </p:nvSpPr>
        <p:spPr/>
        <p:txBody>
          <a:bodyPr/>
          <a:lstStyle/>
          <a:p>
            <a:fld id="{815EBFAA-CE30-46F1-BE51-457160F6CB4F}" type="slidenum">
              <a:rPr lang="fr-FR" smtClean="0"/>
              <a:pPr/>
              <a:t>39</a:t>
            </a:fld>
            <a:endParaRPr lang="fr-FR"/>
          </a:p>
        </p:txBody>
      </p:sp>
      <p:sp>
        <p:nvSpPr>
          <p:cNvPr id="4" name="ZoneTexte 3">
            <a:extLst>
              <a:ext uri="{FF2B5EF4-FFF2-40B4-BE49-F238E27FC236}">
                <a16:creationId xmlns:a16="http://schemas.microsoft.com/office/drawing/2014/main" id="{25A8DC43-FF42-47F7-BDFE-BB4F840AFD16}"/>
              </a:ext>
            </a:extLst>
          </p:cNvPr>
          <p:cNvSpPr txBox="1"/>
          <p:nvPr/>
        </p:nvSpPr>
        <p:spPr>
          <a:xfrm>
            <a:off x="2325105" y="227100"/>
            <a:ext cx="7541873" cy="584775"/>
          </a:xfrm>
          <a:prstGeom prst="rect">
            <a:avLst/>
          </a:prstGeom>
          <a:noFill/>
        </p:spPr>
        <p:txBody>
          <a:bodyPr wrap="none" rtlCol="0">
            <a:spAutoFit/>
          </a:bodyPr>
          <a:lstStyle/>
          <a:p>
            <a:pPr algn="ctr"/>
            <a:r>
              <a:rPr lang="fr-FR" sz="3200" b="1" dirty="0">
                <a:solidFill>
                  <a:srgbClr val="0070C0"/>
                </a:solidFill>
              </a:rPr>
              <a:t>Actions au niveau dimension INDIVIDUELLE</a:t>
            </a:r>
          </a:p>
        </p:txBody>
      </p:sp>
      <p:pic>
        <p:nvPicPr>
          <p:cNvPr id="5" name="Google Shape;417;p36" descr="Une image contenant posant, photo, groupe, tenant&#10;&#10;Description générée automatiquement">
            <a:extLst>
              <a:ext uri="{FF2B5EF4-FFF2-40B4-BE49-F238E27FC236}">
                <a16:creationId xmlns:a16="http://schemas.microsoft.com/office/drawing/2014/main" id="{864E8BE4-5772-4622-ADF5-BA776F7835A7}"/>
              </a:ext>
            </a:extLst>
          </p:cNvPr>
          <p:cNvPicPr preferRelativeResize="0"/>
          <p:nvPr/>
        </p:nvPicPr>
        <p:blipFill rotWithShape="1">
          <a:blip r:embed="rId2">
            <a:alphaModFix/>
          </a:blip>
          <a:srcRect l="31123" t="29261" r="56479" b="40733"/>
          <a:stretch/>
        </p:blipFill>
        <p:spPr>
          <a:xfrm>
            <a:off x="9866895" y="202192"/>
            <a:ext cx="504243" cy="584775"/>
          </a:xfrm>
          <a:prstGeom prst="rect">
            <a:avLst/>
          </a:prstGeom>
          <a:noFill/>
          <a:ln>
            <a:noFill/>
          </a:ln>
        </p:spPr>
      </p:pic>
      <p:sp>
        <p:nvSpPr>
          <p:cNvPr id="6" name="Rectangle 5">
            <a:extLst>
              <a:ext uri="{FF2B5EF4-FFF2-40B4-BE49-F238E27FC236}">
                <a16:creationId xmlns:a16="http://schemas.microsoft.com/office/drawing/2014/main" id="{F56D8E7A-9197-4A21-98CD-20187B71AC15}"/>
              </a:ext>
            </a:extLst>
          </p:cNvPr>
          <p:cNvSpPr/>
          <p:nvPr/>
        </p:nvSpPr>
        <p:spPr>
          <a:xfrm>
            <a:off x="1317632" y="1182211"/>
            <a:ext cx="10434734" cy="4985980"/>
          </a:xfrm>
          <a:prstGeom prst="rect">
            <a:avLst/>
          </a:prstGeom>
        </p:spPr>
        <p:txBody>
          <a:bodyPr wrap="square">
            <a:spAutoFit/>
          </a:bodyPr>
          <a:lstStyle/>
          <a:p>
            <a:pPr algn="just"/>
            <a:r>
              <a:rPr lang="fr-FR" sz="2000" b="1" dirty="0"/>
              <a:t>Périodes de crise aigües </a:t>
            </a:r>
            <a:r>
              <a:rPr lang="fr-FR" sz="2000" dirty="0"/>
              <a:t>: </a:t>
            </a:r>
          </a:p>
          <a:p>
            <a:pPr algn="just"/>
            <a:r>
              <a:rPr lang="fr-FR" sz="2000" dirty="0"/>
              <a:t>Manque de correspondance potentielle niveau de connaissance et de compétences si réaffectation</a:t>
            </a:r>
          </a:p>
          <a:p>
            <a:pPr algn="just"/>
            <a:r>
              <a:rPr lang="fr-FR" sz="2000" dirty="0"/>
              <a:t>Nouvelles contraintes focalisant l’attention sur d’autres points que le médicament (respect des gestes barrières, habillage) vigilance habituelle vis-à-vis de la PECM perturbée</a:t>
            </a:r>
            <a:endParaRPr lang="fr-FR" sz="2000" b="1" dirty="0"/>
          </a:p>
          <a:p>
            <a:pPr algn="just"/>
            <a:endParaRPr lang="fr-FR" sz="1600" b="1" dirty="0"/>
          </a:p>
          <a:p>
            <a:pPr lvl="0" algn="just"/>
            <a:r>
              <a:rPr lang="fr-FR" sz="2000" b="1" dirty="0">
                <a:solidFill>
                  <a:srgbClr val="0070C0"/>
                </a:solidFill>
              </a:rPr>
              <a:t>Former de manière ciblée et pluri professionnelle </a:t>
            </a:r>
            <a:r>
              <a:rPr lang="fr-FR" sz="2000" b="1" dirty="0"/>
              <a:t>les professionnels </a:t>
            </a:r>
            <a:r>
              <a:rPr lang="fr-FR" sz="2000" b="1" i="1" dirty="0"/>
              <a:t>a minima</a:t>
            </a:r>
            <a:r>
              <a:rPr lang="fr-FR" sz="2000" b="1" dirty="0"/>
              <a:t> sur les caractéristiques de la PECM en anesthésie réanimation (support pédagogique, simulation) et sur les points de vigilance en lien avec les modifications liées à la CRISE</a:t>
            </a:r>
          </a:p>
          <a:p>
            <a:pPr lvl="0" algn="just"/>
            <a:r>
              <a:rPr lang="fr-FR" sz="2000" b="1" dirty="0">
                <a:solidFill>
                  <a:srgbClr val="0070C0"/>
                </a:solidFill>
              </a:rPr>
              <a:t>Support pédagogique «  Prévention spécifique de l’EM en période CRISE »</a:t>
            </a:r>
            <a:endParaRPr lang="fr-FR" sz="2000" dirty="0">
              <a:solidFill>
                <a:srgbClr val="0070C0"/>
              </a:solidFill>
            </a:endParaRPr>
          </a:p>
          <a:p>
            <a:pPr lvl="0" algn="just"/>
            <a:endParaRPr lang="fr-FR" sz="1600" b="1" dirty="0"/>
          </a:p>
          <a:p>
            <a:pPr lvl="0" algn="just"/>
            <a:r>
              <a:rPr lang="fr-FR" sz="2000" b="1" dirty="0"/>
              <a:t>Organiser un </a:t>
            </a:r>
            <a:r>
              <a:rPr lang="fr-FR" sz="2000" b="1" dirty="0">
                <a:solidFill>
                  <a:srgbClr val="0070C0"/>
                </a:solidFill>
              </a:rPr>
              <a:t>tutorat</a:t>
            </a:r>
            <a:r>
              <a:rPr lang="fr-FR" sz="2000" dirty="0"/>
              <a:t> </a:t>
            </a:r>
            <a:r>
              <a:rPr lang="fr-FR" sz="2000" b="1" dirty="0"/>
              <a:t>et un </a:t>
            </a:r>
            <a:r>
              <a:rPr lang="fr-FR" sz="2000" b="1" dirty="0">
                <a:solidFill>
                  <a:srgbClr val="0070C0"/>
                </a:solidFill>
              </a:rPr>
              <a:t>accompagnement</a:t>
            </a:r>
            <a:r>
              <a:rPr lang="fr-FR" sz="2000" b="1" dirty="0"/>
              <a:t> voire une permanence par des personnes ressources</a:t>
            </a:r>
          </a:p>
          <a:p>
            <a:pPr lvl="0" algn="just"/>
            <a:endParaRPr lang="fr-FR" sz="1600" b="1" dirty="0"/>
          </a:p>
          <a:p>
            <a:pPr algn="just"/>
            <a:r>
              <a:rPr lang="fr-FR" sz="2000" b="1" dirty="0"/>
              <a:t>Renforcer la </a:t>
            </a:r>
            <a:r>
              <a:rPr lang="fr-FR" sz="2000" b="1" dirty="0">
                <a:solidFill>
                  <a:srgbClr val="0070C0"/>
                </a:solidFill>
              </a:rPr>
              <a:t>sensibilisation à la déclaration des erreurs médicamenteuses     </a:t>
            </a:r>
            <a:endParaRPr lang="fr-FR" sz="2000" dirty="0">
              <a:solidFill>
                <a:srgbClr val="0070C0"/>
              </a:solidFill>
            </a:endParaRPr>
          </a:p>
          <a:p>
            <a:pPr lvl="0" algn="just"/>
            <a:endParaRPr lang="fr-FR" sz="2000" dirty="0"/>
          </a:p>
          <a:p>
            <a:pPr algn="just"/>
            <a:endParaRPr lang="fr-FR" sz="2000" b="1" dirty="0"/>
          </a:p>
        </p:txBody>
      </p:sp>
      <p:pic>
        <p:nvPicPr>
          <p:cNvPr id="7" name="Google Shape;427;g870fdbf16a_0_37" descr="Une image contenant assis, table, femme, blanc&#10;&#10;Description générée automatiquement">
            <a:extLst>
              <a:ext uri="{FF2B5EF4-FFF2-40B4-BE49-F238E27FC236}">
                <a16:creationId xmlns:a16="http://schemas.microsoft.com/office/drawing/2014/main" id="{FACDEA8F-5AB5-49DB-B5F5-4EAFC2327409}"/>
              </a:ext>
            </a:extLst>
          </p:cNvPr>
          <p:cNvPicPr preferRelativeResize="0"/>
          <p:nvPr/>
        </p:nvPicPr>
        <p:blipFill rotWithShape="1">
          <a:blip r:embed="rId3">
            <a:alphaModFix/>
          </a:blip>
          <a:srcRect/>
          <a:stretch/>
        </p:blipFill>
        <p:spPr>
          <a:xfrm>
            <a:off x="7423491" y="5473363"/>
            <a:ext cx="942429" cy="694828"/>
          </a:xfrm>
          <a:prstGeom prst="rect">
            <a:avLst/>
          </a:prstGeom>
          <a:noFill/>
          <a:ln>
            <a:noFill/>
          </a:ln>
        </p:spPr>
      </p:pic>
      <p:pic>
        <p:nvPicPr>
          <p:cNvPr id="8" name="Google Shape;428;g870fdbf16a_0_37">
            <a:extLst>
              <a:ext uri="{FF2B5EF4-FFF2-40B4-BE49-F238E27FC236}">
                <a16:creationId xmlns:a16="http://schemas.microsoft.com/office/drawing/2014/main" id="{B83A48E1-4F73-4C7B-A367-46585689714C}"/>
              </a:ext>
            </a:extLst>
          </p:cNvPr>
          <p:cNvPicPr preferRelativeResize="0"/>
          <p:nvPr/>
        </p:nvPicPr>
        <p:blipFill rotWithShape="1">
          <a:blip r:embed="rId4">
            <a:alphaModFix/>
          </a:blip>
          <a:srcRect l="15001" t="21706" r="8585" b="18422"/>
          <a:stretch/>
        </p:blipFill>
        <p:spPr>
          <a:xfrm>
            <a:off x="3608552" y="5584739"/>
            <a:ext cx="1524019" cy="614894"/>
          </a:xfrm>
          <a:prstGeom prst="ellipse">
            <a:avLst/>
          </a:prstGeom>
          <a:noFill/>
          <a:ln>
            <a:noFill/>
          </a:ln>
        </p:spPr>
      </p:pic>
    </p:spTree>
    <p:extLst>
      <p:ext uri="{BB962C8B-B14F-4D97-AF65-F5344CB8AC3E}">
        <p14:creationId xmlns:p14="http://schemas.microsoft.com/office/powerpoint/2010/main" val="2425417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8A4B1BF-BCA4-488A-9CEF-2DD7DD3747F1}"/>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0E48DA23-A25A-496C-A6D0-500DCDAD608E}"/>
              </a:ext>
            </a:extLst>
          </p:cNvPr>
          <p:cNvSpPr>
            <a:spLocks noGrp="1"/>
          </p:cNvSpPr>
          <p:nvPr>
            <p:ph type="sldNum" sz="quarter" idx="12"/>
          </p:nvPr>
        </p:nvSpPr>
        <p:spPr/>
        <p:txBody>
          <a:bodyPr/>
          <a:lstStyle/>
          <a:p>
            <a:fld id="{815EBFAA-CE30-46F1-BE51-457160F6CB4F}" type="slidenum">
              <a:rPr lang="fr-FR" smtClean="0"/>
              <a:pPr/>
              <a:t>4</a:t>
            </a:fld>
            <a:endParaRPr lang="fr-FR"/>
          </a:p>
        </p:txBody>
      </p:sp>
      <p:sp>
        <p:nvSpPr>
          <p:cNvPr id="4" name="ZoneTexte 3">
            <a:extLst>
              <a:ext uri="{FF2B5EF4-FFF2-40B4-BE49-F238E27FC236}">
                <a16:creationId xmlns:a16="http://schemas.microsoft.com/office/drawing/2014/main" id="{C9A5D254-D491-4DC7-BFE6-DB8F5C63B381}"/>
              </a:ext>
            </a:extLst>
          </p:cNvPr>
          <p:cNvSpPr txBox="1"/>
          <p:nvPr/>
        </p:nvSpPr>
        <p:spPr>
          <a:xfrm>
            <a:off x="1316147" y="227100"/>
            <a:ext cx="9559733" cy="584775"/>
          </a:xfrm>
          <a:prstGeom prst="rect">
            <a:avLst/>
          </a:prstGeom>
          <a:noFill/>
        </p:spPr>
        <p:txBody>
          <a:bodyPr wrap="none" rtlCol="0">
            <a:spAutoFit/>
          </a:bodyPr>
          <a:lstStyle/>
          <a:p>
            <a:pPr algn="ctr"/>
            <a:r>
              <a:rPr lang="fr-FR" sz="3200" b="1" dirty="0">
                <a:solidFill>
                  <a:srgbClr val="0070C0"/>
                </a:solidFill>
              </a:rPr>
              <a:t>Préconisations visant à prévenir les EM-AR: Pourquoi  ?</a:t>
            </a:r>
          </a:p>
        </p:txBody>
      </p:sp>
      <p:sp>
        <p:nvSpPr>
          <p:cNvPr id="5" name="Rectangle 4">
            <a:extLst>
              <a:ext uri="{FF2B5EF4-FFF2-40B4-BE49-F238E27FC236}">
                <a16:creationId xmlns:a16="http://schemas.microsoft.com/office/drawing/2014/main" id="{E0D3BD41-733E-4F04-8732-A34BBA65D231}"/>
              </a:ext>
            </a:extLst>
          </p:cNvPr>
          <p:cNvSpPr/>
          <p:nvPr/>
        </p:nvSpPr>
        <p:spPr>
          <a:xfrm>
            <a:off x="775131" y="1478195"/>
            <a:ext cx="9143310" cy="1029256"/>
          </a:xfrm>
          <a:prstGeom prst="rect">
            <a:avLst/>
          </a:prstGeom>
        </p:spPr>
        <p:txBody>
          <a:bodyPr wrap="square">
            <a:spAutoFit/>
          </a:bodyPr>
          <a:lstStyle/>
          <a:p>
            <a:pPr algn="just">
              <a:lnSpc>
                <a:spcPct val="115000"/>
              </a:lnSpc>
              <a:spcAft>
                <a:spcPts val="0"/>
              </a:spcAft>
            </a:pPr>
            <a:r>
              <a:rPr lang="fr-FR" b="1" dirty="0">
                <a:solidFill>
                  <a:srgbClr val="000000"/>
                </a:solidFill>
                <a:ea typeface="Times New Roman" panose="02020603050405020304" pitchFamily="18" charset="0"/>
                <a:cs typeface="Times New Roman" panose="02020603050405020304" pitchFamily="18" charset="0"/>
              </a:rPr>
              <a:t>Erreurs médicamenteuses en anesthésie-réanimation (EM-AR) en situation habituelle :</a:t>
            </a:r>
          </a:p>
          <a:p>
            <a:pPr algn="just">
              <a:lnSpc>
                <a:spcPct val="115000"/>
              </a:lnSpc>
              <a:spcAft>
                <a:spcPts val="0"/>
              </a:spcAft>
            </a:pPr>
            <a:r>
              <a:rPr lang="fr-FR" dirty="0">
                <a:solidFill>
                  <a:srgbClr val="000000"/>
                </a:solidFill>
                <a:ea typeface="Times New Roman" panose="02020603050405020304" pitchFamily="18" charset="0"/>
                <a:cs typeface="Times New Roman" panose="02020603050405020304" pitchFamily="18" charset="0"/>
              </a:rPr>
              <a:t>- </a:t>
            </a:r>
            <a:r>
              <a:rPr lang="fr-FR" b="1" dirty="0">
                <a:solidFill>
                  <a:srgbClr val="0070C0"/>
                </a:solidFill>
                <a:ea typeface="Times New Roman" panose="02020603050405020304" pitchFamily="18" charset="0"/>
                <a:cs typeface="Times New Roman" panose="02020603050405020304" pitchFamily="18" charset="0"/>
              </a:rPr>
              <a:t>Gravité</a:t>
            </a:r>
            <a:r>
              <a:rPr lang="fr-FR" dirty="0">
                <a:solidFill>
                  <a:srgbClr val="000000"/>
                </a:solidFill>
                <a:ea typeface="Times New Roman" panose="02020603050405020304" pitchFamily="18" charset="0"/>
                <a:cs typeface="Times New Roman" panose="02020603050405020304" pitchFamily="18" charset="0"/>
              </a:rPr>
              <a:t> potentielle importante</a:t>
            </a:r>
          </a:p>
          <a:p>
            <a:pPr algn="just">
              <a:lnSpc>
                <a:spcPct val="115000"/>
              </a:lnSpc>
              <a:spcAft>
                <a:spcPts val="0"/>
              </a:spcAft>
            </a:pPr>
            <a:r>
              <a:rPr lang="fr-FR" dirty="0">
                <a:solidFill>
                  <a:srgbClr val="000000"/>
                </a:solidFill>
                <a:ea typeface="Times New Roman" panose="02020603050405020304" pitchFamily="18" charset="0"/>
                <a:cs typeface="Times New Roman" panose="02020603050405020304" pitchFamily="18" charset="0"/>
              </a:rPr>
              <a:t>- Caractère </a:t>
            </a:r>
            <a:r>
              <a:rPr lang="fr-FR" b="1" dirty="0">
                <a:solidFill>
                  <a:srgbClr val="0070C0"/>
                </a:solidFill>
                <a:ea typeface="Times New Roman" panose="02020603050405020304" pitchFamily="18" charset="0"/>
                <a:cs typeface="Times New Roman" panose="02020603050405020304" pitchFamily="18" charset="0"/>
              </a:rPr>
              <a:t>évitable</a:t>
            </a:r>
            <a:r>
              <a:rPr lang="fr-FR" dirty="0">
                <a:solidFill>
                  <a:srgbClr val="000000"/>
                </a:solidFill>
                <a:ea typeface="Times New Roman" panose="02020603050405020304" pitchFamily="18" charset="0"/>
                <a:cs typeface="Times New Roman" panose="02020603050405020304" pitchFamily="18" charset="0"/>
              </a:rPr>
              <a:t> élevé </a:t>
            </a:r>
            <a:endParaRPr lang="fr-FR" dirty="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6E570FC3-D434-48DD-ABB4-A97EBA3657A4}"/>
              </a:ext>
            </a:extLst>
          </p:cNvPr>
          <p:cNvSpPr/>
          <p:nvPr/>
        </p:nvSpPr>
        <p:spPr>
          <a:xfrm>
            <a:off x="783119" y="2834244"/>
            <a:ext cx="10641758" cy="1666354"/>
          </a:xfrm>
          <a:prstGeom prst="rect">
            <a:avLst/>
          </a:prstGeom>
        </p:spPr>
        <p:txBody>
          <a:bodyPr wrap="square">
            <a:spAutoFit/>
          </a:bodyPr>
          <a:lstStyle/>
          <a:p>
            <a:pPr algn="just">
              <a:lnSpc>
                <a:spcPct val="115000"/>
              </a:lnSpc>
              <a:spcAft>
                <a:spcPts val="0"/>
              </a:spcAft>
            </a:pPr>
            <a:r>
              <a:rPr lang="fr-FR" b="1" dirty="0">
                <a:solidFill>
                  <a:srgbClr val="000000"/>
                </a:solidFill>
                <a:ea typeface="Times New Roman" panose="02020603050405020304" pitchFamily="18" charset="0"/>
                <a:cs typeface="Times New Roman" panose="02020603050405020304" pitchFamily="18" charset="0"/>
              </a:rPr>
              <a:t>Erreurs médicamenteuses en anesthésie-réanimation (EM-AR) en situation de </a:t>
            </a:r>
            <a:r>
              <a:rPr lang="fr-FR" b="1" dirty="0">
                <a:solidFill>
                  <a:srgbClr val="FF0000"/>
                </a:solidFill>
                <a:ea typeface="Times New Roman" panose="02020603050405020304" pitchFamily="18" charset="0"/>
                <a:cs typeface="Times New Roman" panose="02020603050405020304" pitchFamily="18" charset="0"/>
              </a:rPr>
              <a:t>CRISE</a:t>
            </a:r>
            <a:r>
              <a:rPr lang="fr-FR" b="1" dirty="0">
                <a:solidFill>
                  <a:srgbClr val="000000"/>
                </a:solidFill>
                <a:ea typeface="Times New Roman" panose="02020603050405020304" pitchFamily="18" charset="0"/>
                <a:cs typeface="Times New Roman" panose="02020603050405020304" pitchFamily="18" charset="0"/>
              </a:rPr>
              <a:t> :</a:t>
            </a:r>
          </a:p>
          <a:p>
            <a:pPr algn="just">
              <a:lnSpc>
                <a:spcPct val="115000"/>
              </a:lnSpc>
            </a:pPr>
            <a:r>
              <a:rPr lang="fr-FR" dirty="0"/>
              <a:t>2 types de risques d’EM se surajoutent, liés aux : </a:t>
            </a:r>
          </a:p>
          <a:p>
            <a:pPr algn="just">
              <a:lnSpc>
                <a:spcPct val="115000"/>
              </a:lnSpc>
            </a:pPr>
            <a:r>
              <a:rPr lang="fr-FR" dirty="0"/>
              <a:t>- </a:t>
            </a:r>
            <a:r>
              <a:rPr lang="fr-FR" b="1" dirty="0">
                <a:solidFill>
                  <a:srgbClr val="0070C0"/>
                </a:solidFill>
              </a:rPr>
              <a:t>Réorganisations</a:t>
            </a:r>
            <a:r>
              <a:rPr lang="fr-FR" dirty="0"/>
              <a:t> mises en place dans l’urgence pour faire face à l’afflux de patients  </a:t>
            </a:r>
          </a:p>
          <a:p>
            <a:pPr algn="just">
              <a:lnSpc>
                <a:spcPct val="115000"/>
              </a:lnSpc>
            </a:pPr>
            <a:r>
              <a:rPr lang="fr-FR" dirty="0"/>
              <a:t>- </a:t>
            </a:r>
            <a:r>
              <a:rPr lang="fr-FR" b="1" dirty="0">
                <a:solidFill>
                  <a:srgbClr val="0070C0"/>
                </a:solidFill>
              </a:rPr>
              <a:t>Tensions potentielles d’approvisionnement </a:t>
            </a:r>
            <a:r>
              <a:rPr lang="fr-FR" dirty="0"/>
              <a:t>de certains médicaments et dispositifs médicaux stériles majeurs pour l’anesthésie réanimation</a:t>
            </a:r>
          </a:p>
        </p:txBody>
      </p:sp>
      <p:sp>
        <p:nvSpPr>
          <p:cNvPr id="8" name="Flèche : droite rayée 7">
            <a:extLst>
              <a:ext uri="{FF2B5EF4-FFF2-40B4-BE49-F238E27FC236}">
                <a16:creationId xmlns:a16="http://schemas.microsoft.com/office/drawing/2014/main" id="{A77A56E5-B1E6-447E-87CE-F33555F43D07}"/>
              </a:ext>
            </a:extLst>
          </p:cNvPr>
          <p:cNvSpPr/>
          <p:nvPr/>
        </p:nvSpPr>
        <p:spPr>
          <a:xfrm>
            <a:off x="2821166" y="4981282"/>
            <a:ext cx="662474" cy="36512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69B07F8-9541-4DE9-A2F1-E705EF090666}"/>
              </a:ext>
            </a:extLst>
          </p:cNvPr>
          <p:cNvSpPr/>
          <p:nvPr/>
        </p:nvSpPr>
        <p:spPr>
          <a:xfrm>
            <a:off x="3530082" y="4795166"/>
            <a:ext cx="6096000" cy="646331"/>
          </a:xfrm>
          <a:prstGeom prst="rect">
            <a:avLst/>
          </a:prstGeom>
        </p:spPr>
        <p:txBody>
          <a:bodyPr>
            <a:spAutoFit/>
          </a:bodyPr>
          <a:lstStyle/>
          <a:p>
            <a:r>
              <a:rPr lang="fr-FR" b="1" dirty="0">
                <a:solidFill>
                  <a:srgbClr val="000000"/>
                </a:solidFill>
                <a:ea typeface="Times New Roman" panose="02020603050405020304" pitchFamily="18" charset="0"/>
                <a:cs typeface="Times New Roman" panose="02020603050405020304" pitchFamily="18" charset="0"/>
              </a:rPr>
              <a:t>Erreurs médicamenteuses en anesthésie-réanimation (EM-AR) en situation de </a:t>
            </a:r>
            <a:r>
              <a:rPr lang="fr-FR" b="1" dirty="0">
                <a:ea typeface="Times New Roman" panose="02020603050405020304" pitchFamily="18" charset="0"/>
                <a:cs typeface="Times New Roman" panose="02020603050405020304" pitchFamily="18" charset="0"/>
              </a:rPr>
              <a:t>CRISE </a:t>
            </a:r>
            <a:r>
              <a:rPr lang="fr-FR" b="1" dirty="0">
                <a:solidFill>
                  <a:srgbClr val="FF0000"/>
                </a:solidFill>
                <a:ea typeface="Times New Roman" panose="02020603050405020304" pitchFamily="18" charset="0"/>
                <a:cs typeface="Times New Roman" panose="02020603050405020304" pitchFamily="18" charset="0"/>
              </a:rPr>
              <a:t>= RISQUE MAJEUR</a:t>
            </a:r>
            <a:r>
              <a:rPr lang="fr-FR" b="1" dirty="0">
                <a:solidFill>
                  <a:srgbClr val="000000"/>
                </a:solidFill>
                <a:ea typeface="Times New Roman" panose="02020603050405020304" pitchFamily="18" charset="0"/>
                <a:cs typeface="Times New Roman" panose="02020603050405020304" pitchFamily="18" charset="0"/>
              </a:rPr>
              <a:t> </a:t>
            </a:r>
            <a:endParaRPr lang="fr-FR" dirty="0"/>
          </a:p>
        </p:txBody>
      </p:sp>
    </p:spTree>
    <p:extLst>
      <p:ext uri="{BB962C8B-B14F-4D97-AF65-F5344CB8AC3E}">
        <p14:creationId xmlns:p14="http://schemas.microsoft.com/office/powerpoint/2010/main" val="266513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99B65E8-9165-4FFC-885B-0DA37F269A5E}"/>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D3993839-69FC-4B30-86CF-AE22D3F600A6}"/>
              </a:ext>
            </a:extLst>
          </p:cNvPr>
          <p:cNvSpPr>
            <a:spLocks noGrp="1"/>
          </p:cNvSpPr>
          <p:nvPr>
            <p:ph type="sldNum" sz="quarter" idx="12"/>
          </p:nvPr>
        </p:nvSpPr>
        <p:spPr/>
        <p:txBody>
          <a:bodyPr/>
          <a:lstStyle/>
          <a:p>
            <a:fld id="{815EBFAA-CE30-46F1-BE51-457160F6CB4F}" type="slidenum">
              <a:rPr lang="fr-FR" smtClean="0"/>
              <a:pPr/>
              <a:t>40</a:t>
            </a:fld>
            <a:endParaRPr lang="fr-FR"/>
          </a:p>
        </p:txBody>
      </p:sp>
      <p:sp>
        <p:nvSpPr>
          <p:cNvPr id="5" name="ZoneTexte 4">
            <a:extLst>
              <a:ext uri="{FF2B5EF4-FFF2-40B4-BE49-F238E27FC236}">
                <a16:creationId xmlns:a16="http://schemas.microsoft.com/office/drawing/2014/main" id="{B64C4978-6A0B-4164-A4F2-A14D14BC6E8E}"/>
              </a:ext>
            </a:extLst>
          </p:cNvPr>
          <p:cNvSpPr txBox="1"/>
          <p:nvPr/>
        </p:nvSpPr>
        <p:spPr>
          <a:xfrm>
            <a:off x="2325105" y="227100"/>
            <a:ext cx="7541873" cy="584775"/>
          </a:xfrm>
          <a:prstGeom prst="rect">
            <a:avLst/>
          </a:prstGeom>
          <a:noFill/>
        </p:spPr>
        <p:txBody>
          <a:bodyPr wrap="none" rtlCol="0">
            <a:spAutoFit/>
          </a:bodyPr>
          <a:lstStyle/>
          <a:p>
            <a:pPr algn="ctr"/>
            <a:r>
              <a:rPr lang="fr-FR" sz="3200" b="1" dirty="0">
                <a:solidFill>
                  <a:srgbClr val="0070C0"/>
                </a:solidFill>
              </a:rPr>
              <a:t>Actions au niveau dimension INDIVIDUELLE</a:t>
            </a:r>
          </a:p>
        </p:txBody>
      </p:sp>
      <p:pic>
        <p:nvPicPr>
          <p:cNvPr id="6" name="Google Shape;417;p36" descr="Une image contenant posant, photo, groupe, tenant&#10;&#10;Description générée automatiquement">
            <a:extLst>
              <a:ext uri="{FF2B5EF4-FFF2-40B4-BE49-F238E27FC236}">
                <a16:creationId xmlns:a16="http://schemas.microsoft.com/office/drawing/2014/main" id="{6DAB92FA-A9C1-4506-89D2-36BB1976C91F}"/>
              </a:ext>
            </a:extLst>
          </p:cNvPr>
          <p:cNvPicPr preferRelativeResize="0"/>
          <p:nvPr/>
        </p:nvPicPr>
        <p:blipFill rotWithShape="1">
          <a:blip r:embed="rId2">
            <a:alphaModFix/>
          </a:blip>
          <a:srcRect l="31123" t="29261" r="56479" b="40733"/>
          <a:stretch/>
        </p:blipFill>
        <p:spPr>
          <a:xfrm>
            <a:off x="9866895" y="202192"/>
            <a:ext cx="504243" cy="584775"/>
          </a:xfrm>
          <a:prstGeom prst="rect">
            <a:avLst/>
          </a:prstGeom>
          <a:noFill/>
          <a:ln>
            <a:noFill/>
          </a:ln>
        </p:spPr>
      </p:pic>
      <p:sp>
        <p:nvSpPr>
          <p:cNvPr id="7" name="Rectangle 6">
            <a:extLst>
              <a:ext uri="{FF2B5EF4-FFF2-40B4-BE49-F238E27FC236}">
                <a16:creationId xmlns:a16="http://schemas.microsoft.com/office/drawing/2014/main" id="{6D80BB94-4AD4-4DAA-9965-294AA5495C8F}"/>
              </a:ext>
            </a:extLst>
          </p:cNvPr>
          <p:cNvSpPr/>
          <p:nvPr/>
        </p:nvSpPr>
        <p:spPr>
          <a:xfrm>
            <a:off x="1317632" y="1182211"/>
            <a:ext cx="10434734" cy="2492990"/>
          </a:xfrm>
          <a:prstGeom prst="rect">
            <a:avLst/>
          </a:prstGeom>
        </p:spPr>
        <p:txBody>
          <a:bodyPr wrap="square">
            <a:spAutoFit/>
          </a:bodyPr>
          <a:lstStyle/>
          <a:p>
            <a:pPr algn="just"/>
            <a:r>
              <a:rPr lang="fr-FR" sz="2000" b="1" dirty="0"/>
              <a:t>Périodes de crise aigües </a:t>
            </a:r>
            <a:r>
              <a:rPr lang="fr-FR" sz="2000" dirty="0"/>
              <a:t>: </a:t>
            </a:r>
          </a:p>
          <a:p>
            <a:pPr algn="just"/>
            <a:r>
              <a:rPr lang="fr-FR" sz="2000" dirty="0"/>
              <a:t>Durant une période CRISE, possible présentation pour chaque professionnel d’un état de santé physique et/ou moral perturbé, un niveau de stress élevé vis-à-vis de la CRISE, à la charge de travail, à la situation de sa famille ou entourage</a:t>
            </a:r>
          </a:p>
          <a:p>
            <a:pPr algn="just"/>
            <a:endParaRPr lang="fr-FR" sz="1600" b="1" dirty="0"/>
          </a:p>
          <a:p>
            <a:pPr lvl="0" algn="just"/>
            <a:r>
              <a:rPr lang="fr-FR" sz="2000" b="1" dirty="0"/>
              <a:t>Essayer de </a:t>
            </a:r>
            <a:r>
              <a:rPr lang="fr-FR" sz="2000" b="1" dirty="0">
                <a:solidFill>
                  <a:srgbClr val="0070C0"/>
                </a:solidFill>
              </a:rPr>
              <a:t>tenir compte du niveau de stress </a:t>
            </a:r>
            <a:r>
              <a:rPr lang="fr-FR" sz="2000" b="1" dirty="0"/>
              <a:t>du professionnel dans l’attribution des tâches et de l’organisation vis-à-vis de la PECM</a:t>
            </a:r>
            <a:endParaRPr lang="fr-FR" sz="2000" dirty="0"/>
          </a:p>
          <a:p>
            <a:pPr algn="just"/>
            <a:endParaRPr lang="fr-FR" sz="2000" b="1" dirty="0"/>
          </a:p>
        </p:txBody>
      </p:sp>
      <p:pic>
        <p:nvPicPr>
          <p:cNvPr id="8" name="Image 7">
            <a:extLst>
              <a:ext uri="{FF2B5EF4-FFF2-40B4-BE49-F238E27FC236}">
                <a16:creationId xmlns:a16="http://schemas.microsoft.com/office/drawing/2014/main" id="{DCB35E0C-3E8F-4855-B6E3-B6F1A893C1DD}"/>
              </a:ext>
            </a:extLst>
          </p:cNvPr>
          <p:cNvPicPr>
            <a:picLocks noChangeAspect="1"/>
          </p:cNvPicPr>
          <p:nvPr/>
        </p:nvPicPr>
        <p:blipFill>
          <a:blip r:embed="rId3"/>
          <a:stretch>
            <a:fillRect/>
          </a:stretch>
        </p:blipFill>
        <p:spPr>
          <a:xfrm>
            <a:off x="4794887" y="3827939"/>
            <a:ext cx="2466975" cy="1847850"/>
          </a:xfrm>
          <a:prstGeom prst="rect">
            <a:avLst/>
          </a:prstGeom>
        </p:spPr>
      </p:pic>
    </p:spTree>
    <p:extLst>
      <p:ext uri="{BB962C8B-B14F-4D97-AF65-F5344CB8AC3E}">
        <p14:creationId xmlns:p14="http://schemas.microsoft.com/office/powerpoint/2010/main" val="1118758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A532E72-A93B-418A-BD1A-F9896605AD0E}"/>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42BD7C24-1EE9-4B78-9C0A-DBB4FB02F88D}"/>
              </a:ext>
            </a:extLst>
          </p:cNvPr>
          <p:cNvSpPr>
            <a:spLocks noGrp="1"/>
          </p:cNvSpPr>
          <p:nvPr>
            <p:ph type="sldNum" sz="quarter" idx="12"/>
          </p:nvPr>
        </p:nvSpPr>
        <p:spPr/>
        <p:txBody>
          <a:bodyPr/>
          <a:lstStyle/>
          <a:p>
            <a:fld id="{815EBFAA-CE30-46F1-BE51-457160F6CB4F}" type="slidenum">
              <a:rPr lang="fr-FR" smtClean="0"/>
              <a:pPr/>
              <a:t>41</a:t>
            </a:fld>
            <a:endParaRPr lang="fr-FR"/>
          </a:p>
        </p:txBody>
      </p:sp>
      <p:sp>
        <p:nvSpPr>
          <p:cNvPr id="5" name="ZoneTexte 4">
            <a:extLst>
              <a:ext uri="{FF2B5EF4-FFF2-40B4-BE49-F238E27FC236}">
                <a16:creationId xmlns:a16="http://schemas.microsoft.com/office/drawing/2014/main" id="{0B0A622B-D716-4DE0-9B95-A1F68DA9AC72}"/>
              </a:ext>
            </a:extLst>
          </p:cNvPr>
          <p:cNvSpPr txBox="1"/>
          <p:nvPr/>
        </p:nvSpPr>
        <p:spPr>
          <a:xfrm>
            <a:off x="2325105" y="227100"/>
            <a:ext cx="7541873" cy="584775"/>
          </a:xfrm>
          <a:prstGeom prst="rect">
            <a:avLst/>
          </a:prstGeom>
          <a:noFill/>
        </p:spPr>
        <p:txBody>
          <a:bodyPr wrap="none" rtlCol="0">
            <a:spAutoFit/>
          </a:bodyPr>
          <a:lstStyle/>
          <a:p>
            <a:pPr algn="ctr"/>
            <a:r>
              <a:rPr lang="fr-FR" sz="3200" b="1" dirty="0">
                <a:solidFill>
                  <a:srgbClr val="0070C0"/>
                </a:solidFill>
              </a:rPr>
              <a:t>Actions au niveau dimension INDIVIDUELLE</a:t>
            </a:r>
          </a:p>
        </p:txBody>
      </p:sp>
      <p:pic>
        <p:nvPicPr>
          <p:cNvPr id="6" name="Google Shape;417;p36" descr="Une image contenant posant, photo, groupe, tenant&#10;&#10;Description générée automatiquement">
            <a:extLst>
              <a:ext uri="{FF2B5EF4-FFF2-40B4-BE49-F238E27FC236}">
                <a16:creationId xmlns:a16="http://schemas.microsoft.com/office/drawing/2014/main" id="{FFCAF1A9-CB03-4FFB-A62D-E9EB70AF8E5E}"/>
              </a:ext>
            </a:extLst>
          </p:cNvPr>
          <p:cNvPicPr preferRelativeResize="0"/>
          <p:nvPr/>
        </p:nvPicPr>
        <p:blipFill rotWithShape="1">
          <a:blip r:embed="rId2">
            <a:alphaModFix/>
          </a:blip>
          <a:srcRect l="31123" t="29261" r="56479" b="40733"/>
          <a:stretch/>
        </p:blipFill>
        <p:spPr>
          <a:xfrm>
            <a:off x="9866895" y="202192"/>
            <a:ext cx="504243" cy="584775"/>
          </a:xfrm>
          <a:prstGeom prst="rect">
            <a:avLst/>
          </a:prstGeom>
          <a:noFill/>
          <a:ln>
            <a:noFill/>
          </a:ln>
        </p:spPr>
      </p:pic>
      <p:sp>
        <p:nvSpPr>
          <p:cNvPr id="7" name="ZoneTexte 6">
            <a:extLst>
              <a:ext uri="{FF2B5EF4-FFF2-40B4-BE49-F238E27FC236}">
                <a16:creationId xmlns:a16="http://schemas.microsoft.com/office/drawing/2014/main" id="{98A2BD34-8C92-41BF-A17D-EED95C24BFA4}"/>
              </a:ext>
            </a:extLst>
          </p:cNvPr>
          <p:cNvSpPr txBox="1"/>
          <p:nvPr/>
        </p:nvSpPr>
        <p:spPr>
          <a:xfrm>
            <a:off x="2260396" y="2966503"/>
            <a:ext cx="8339912" cy="584775"/>
          </a:xfrm>
          <a:prstGeom prst="rect">
            <a:avLst/>
          </a:prstGeom>
          <a:noFill/>
        </p:spPr>
        <p:txBody>
          <a:bodyPr wrap="none" rtlCol="0">
            <a:spAutoFit/>
          </a:bodyPr>
          <a:lstStyle/>
          <a:p>
            <a:r>
              <a:rPr lang="fr-FR" sz="3200" b="1" i="1" dirty="0">
                <a:highlight>
                  <a:srgbClr val="FFFF00"/>
                </a:highlight>
              </a:rPr>
              <a:t>Insérer votre plan d’actions au niveau Individuel</a:t>
            </a:r>
          </a:p>
        </p:txBody>
      </p:sp>
    </p:spTree>
    <p:extLst>
      <p:ext uri="{BB962C8B-B14F-4D97-AF65-F5344CB8AC3E}">
        <p14:creationId xmlns:p14="http://schemas.microsoft.com/office/powerpoint/2010/main" val="2263294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7622888-E1B4-45C9-AAF3-55356ED4B547}"/>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7A483610-0702-4B83-A3C9-E11736EEFD2F}"/>
              </a:ext>
            </a:extLst>
          </p:cNvPr>
          <p:cNvSpPr>
            <a:spLocks noGrp="1"/>
          </p:cNvSpPr>
          <p:nvPr>
            <p:ph type="sldNum" sz="quarter" idx="12"/>
          </p:nvPr>
        </p:nvSpPr>
        <p:spPr/>
        <p:txBody>
          <a:bodyPr/>
          <a:lstStyle/>
          <a:p>
            <a:fld id="{815EBFAA-CE30-46F1-BE51-457160F6CB4F}" type="slidenum">
              <a:rPr lang="fr-FR" smtClean="0"/>
              <a:pPr/>
              <a:t>42</a:t>
            </a:fld>
            <a:endParaRPr lang="fr-FR"/>
          </a:p>
        </p:txBody>
      </p:sp>
      <p:pic>
        <p:nvPicPr>
          <p:cNvPr id="23" name="Image 22">
            <a:extLst>
              <a:ext uri="{FF2B5EF4-FFF2-40B4-BE49-F238E27FC236}">
                <a16:creationId xmlns:a16="http://schemas.microsoft.com/office/drawing/2014/main" id="{0D0B2976-ACF8-48A1-9AD4-4C70EAEB18BF}"/>
              </a:ext>
            </a:extLst>
          </p:cNvPr>
          <p:cNvPicPr>
            <a:picLocks noChangeAspect="1"/>
          </p:cNvPicPr>
          <p:nvPr/>
        </p:nvPicPr>
        <p:blipFill>
          <a:blip r:embed="rId2"/>
          <a:stretch>
            <a:fillRect/>
          </a:stretch>
        </p:blipFill>
        <p:spPr>
          <a:xfrm>
            <a:off x="1995948" y="1458482"/>
            <a:ext cx="9916140" cy="4765776"/>
          </a:xfrm>
          <a:prstGeom prst="rect">
            <a:avLst/>
          </a:prstGeom>
        </p:spPr>
      </p:pic>
      <p:sp>
        <p:nvSpPr>
          <p:cNvPr id="24" name="ZoneTexte 23">
            <a:extLst>
              <a:ext uri="{FF2B5EF4-FFF2-40B4-BE49-F238E27FC236}">
                <a16:creationId xmlns:a16="http://schemas.microsoft.com/office/drawing/2014/main" id="{0B6EFD5A-6C6F-48E9-AA1E-F865571C4CC6}"/>
              </a:ext>
            </a:extLst>
          </p:cNvPr>
          <p:cNvSpPr txBox="1"/>
          <p:nvPr/>
        </p:nvSpPr>
        <p:spPr>
          <a:xfrm>
            <a:off x="2755923" y="227100"/>
            <a:ext cx="6680227" cy="584775"/>
          </a:xfrm>
          <a:prstGeom prst="rect">
            <a:avLst/>
          </a:prstGeom>
          <a:noFill/>
        </p:spPr>
        <p:txBody>
          <a:bodyPr wrap="none" rtlCol="0">
            <a:spAutoFit/>
          </a:bodyPr>
          <a:lstStyle/>
          <a:p>
            <a:pPr algn="ctr"/>
            <a:r>
              <a:rPr lang="fr-FR" sz="3200" b="1" dirty="0">
                <a:solidFill>
                  <a:srgbClr val="0070C0"/>
                </a:solidFill>
              </a:rPr>
              <a:t>Les différentes dimensions impliquées</a:t>
            </a:r>
          </a:p>
        </p:txBody>
      </p:sp>
    </p:spTree>
    <p:extLst>
      <p:ext uri="{BB962C8B-B14F-4D97-AF65-F5344CB8AC3E}">
        <p14:creationId xmlns:p14="http://schemas.microsoft.com/office/powerpoint/2010/main" val="1329631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A532E72-A93B-418A-BD1A-F9896605AD0E}"/>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42BD7C24-1EE9-4B78-9C0A-DBB4FB02F88D}"/>
              </a:ext>
            </a:extLst>
          </p:cNvPr>
          <p:cNvSpPr>
            <a:spLocks noGrp="1"/>
          </p:cNvSpPr>
          <p:nvPr>
            <p:ph type="sldNum" sz="quarter" idx="12"/>
          </p:nvPr>
        </p:nvSpPr>
        <p:spPr/>
        <p:txBody>
          <a:bodyPr/>
          <a:lstStyle/>
          <a:p>
            <a:fld id="{815EBFAA-CE30-46F1-BE51-457160F6CB4F}" type="slidenum">
              <a:rPr lang="fr-FR" smtClean="0"/>
              <a:pPr/>
              <a:t>43</a:t>
            </a:fld>
            <a:endParaRPr lang="fr-FR"/>
          </a:p>
        </p:txBody>
      </p:sp>
      <p:sp>
        <p:nvSpPr>
          <p:cNvPr id="4" name="ZoneTexte 3">
            <a:extLst>
              <a:ext uri="{FF2B5EF4-FFF2-40B4-BE49-F238E27FC236}">
                <a16:creationId xmlns:a16="http://schemas.microsoft.com/office/drawing/2014/main" id="{6B116360-9528-4432-80B7-172CB61AEBDC}"/>
              </a:ext>
            </a:extLst>
          </p:cNvPr>
          <p:cNvSpPr txBox="1"/>
          <p:nvPr/>
        </p:nvSpPr>
        <p:spPr>
          <a:xfrm>
            <a:off x="2813509" y="227100"/>
            <a:ext cx="6565067" cy="584775"/>
          </a:xfrm>
          <a:prstGeom prst="rect">
            <a:avLst/>
          </a:prstGeom>
          <a:noFill/>
        </p:spPr>
        <p:txBody>
          <a:bodyPr wrap="none" rtlCol="0">
            <a:spAutoFit/>
          </a:bodyPr>
          <a:lstStyle/>
          <a:p>
            <a:pPr algn="ctr"/>
            <a:r>
              <a:rPr lang="fr-FR" sz="3200" b="1" dirty="0">
                <a:solidFill>
                  <a:srgbClr val="0070C0"/>
                </a:solidFill>
              </a:rPr>
              <a:t>Actions au niveau dimension PATIENT</a:t>
            </a:r>
          </a:p>
        </p:txBody>
      </p:sp>
      <p:pic>
        <p:nvPicPr>
          <p:cNvPr id="5" name="Google Shape;453;p37" descr="Une image contenant intérieur, lit, assis, petit&#10;&#10;Description générée automatiquement">
            <a:extLst>
              <a:ext uri="{FF2B5EF4-FFF2-40B4-BE49-F238E27FC236}">
                <a16:creationId xmlns:a16="http://schemas.microsoft.com/office/drawing/2014/main" id="{9BFC2927-B7C1-4910-AF96-C5BD22B22709}"/>
              </a:ext>
            </a:extLst>
          </p:cNvPr>
          <p:cNvPicPr preferRelativeResize="0"/>
          <p:nvPr/>
        </p:nvPicPr>
        <p:blipFill rotWithShape="1">
          <a:blip r:embed="rId2">
            <a:alphaModFix/>
          </a:blip>
          <a:srcRect l="34272" t="35306" r="39551" b="30041"/>
          <a:stretch/>
        </p:blipFill>
        <p:spPr>
          <a:xfrm>
            <a:off x="9658065" y="66522"/>
            <a:ext cx="816499" cy="745353"/>
          </a:xfrm>
          <a:prstGeom prst="ellipse">
            <a:avLst/>
          </a:prstGeom>
          <a:noFill/>
          <a:ln>
            <a:noFill/>
          </a:ln>
        </p:spPr>
      </p:pic>
      <p:sp>
        <p:nvSpPr>
          <p:cNvPr id="6" name="Rectangle 5">
            <a:extLst>
              <a:ext uri="{FF2B5EF4-FFF2-40B4-BE49-F238E27FC236}">
                <a16:creationId xmlns:a16="http://schemas.microsoft.com/office/drawing/2014/main" id="{1C37FBF8-BB0F-4EA7-BACE-2088DBE8D87A}"/>
              </a:ext>
            </a:extLst>
          </p:cNvPr>
          <p:cNvSpPr/>
          <p:nvPr/>
        </p:nvSpPr>
        <p:spPr>
          <a:xfrm>
            <a:off x="1160315" y="1258343"/>
            <a:ext cx="10434734" cy="2492990"/>
          </a:xfrm>
          <a:prstGeom prst="rect">
            <a:avLst/>
          </a:prstGeom>
        </p:spPr>
        <p:txBody>
          <a:bodyPr wrap="square">
            <a:spAutoFit/>
          </a:bodyPr>
          <a:lstStyle/>
          <a:p>
            <a:pPr algn="just"/>
            <a:r>
              <a:rPr lang="fr-FR" sz="2000" b="1" dirty="0"/>
              <a:t>Périodes de crise aigües </a:t>
            </a:r>
            <a:r>
              <a:rPr lang="fr-FR" sz="2000" dirty="0"/>
              <a:t>: </a:t>
            </a:r>
          </a:p>
          <a:p>
            <a:pPr algn="just"/>
            <a:r>
              <a:rPr lang="fr-FR" sz="2000" dirty="0"/>
              <a:t>Possibilité de présentation chez les patients hospitalisés en réanimation pour la pathologie responsable de la CRISE de tableaux cliniques inhabituels, avec une évolution particulière, imposant des stratégies de prise en charge nouvelles. </a:t>
            </a:r>
          </a:p>
          <a:p>
            <a:pPr algn="just"/>
            <a:endParaRPr lang="fr-FR" sz="1600" b="1" dirty="0"/>
          </a:p>
          <a:p>
            <a:pPr lvl="0" algn="just"/>
            <a:r>
              <a:rPr lang="fr-FR" sz="2000" b="1" dirty="0"/>
              <a:t>Renforcer </a:t>
            </a:r>
            <a:r>
              <a:rPr lang="fr-FR" sz="2000" b="1" dirty="0">
                <a:solidFill>
                  <a:srgbClr val="0070C0"/>
                </a:solidFill>
              </a:rPr>
              <a:t>le suivi de l’efficacité et de la tolérance </a:t>
            </a:r>
            <a:r>
              <a:rPr lang="fr-FR" sz="2000" b="1" dirty="0"/>
              <a:t>des traitements administrés afin d’identifier précocement des effets indésirables inattendus</a:t>
            </a:r>
            <a:endParaRPr lang="fr-FR" sz="2000" dirty="0"/>
          </a:p>
          <a:p>
            <a:pPr algn="just"/>
            <a:endParaRPr lang="fr-FR" sz="2000" b="1" dirty="0"/>
          </a:p>
        </p:txBody>
      </p:sp>
      <p:pic>
        <p:nvPicPr>
          <p:cNvPr id="7" name="Image 6">
            <a:extLst>
              <a:ext uri="{FF2B5EF4-FFF2-40B4-BE49-F238E27FC236}">
                <a16:creationId xmlns:a16="http://schemas.microsoft.com/office/drawing/2014/main" id="{17E33343-5287-4EB1-A2C8-4494FF6F78E1}"/>
              </a:ext>
            </a:extLst>
          </p:cNvPr>
          <p:cNvPicPr>
            <a:picLocks noChangeAspect="1"/>
          </p:cNvPicPr>
          <p:nvPr/>
        </p:nvPicPr>
        <p:blipFill>
          <a:blip r:embed="rId3"/>
          <a:stretch>
            <a:fillRect/>
          </a:stretch>
        </p:blipFill>
        <p:spPr>
          <a:xfrm>
            <a:off x="4283334" y="4004684"/>
            <a:ext cx="2990850" cy="1524000"/>
          </a:xfrm>
          <a:prstGeom prst="rect">
            <a:avLst/>
          </a:prstGeom>
        </p:spPr>
      </p:pic>
    </p:spTree>
    <p:extLst>
      <p:ext uri="{BB962C8B-B14F-4D97-AF65-F5344CB8AC3E}">
        <p14:creationId xmlns:p14="http://schemas.microsoft.com/office/powerpoint/2010/main" val="1101027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99B65E8-9165-4FFC-885B-0DA37F269A5E}"/>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D3993839-69FC-4B30-86CF-AE22D3F600A6}"/>
              </a:ext>
            </a:extLst>
          </p:cNvPr>
          <p:cNvSpPr>
            <a:spLocks noGrp="1"/>
          </p:cNvSpPr>
          <p:nvPr>
            <p:ph type="sldNum" sz="quarter" idx="12"/>
          </p:nvPr>
        </p:nvSpPr>
        <p:spPr/>
        <p:txBody>
          <a:bodyPr/>
          <a:lstStyle/>
          <a:p>
            <a:fld id="{815EBFAA-CE30-46F1-BE51-457160F6CB4F}" type="slidenum">
              <a:rPr lang="fr-FR" smtClean="0"/>
              <a:pPr/>
              <a:t>44</a:t>
            </a:fld>
            <a:endParaRPr lang="fr-FR"/>
          </a:p>
        </p:txBody>
      </p:sp>
      <p:sp>
        <p:nvSpPr>
          <p:cNvPr id="4" name="ZoneTexte 3">
            <a:extLst>
              <a:ext uri="{FF2B5EF4-FFF2-40B4-BE49-F238E27FC236}">
                <a16:creationId xmlns:a16="http://schemas.microsoft.com/office/drawing/2014/main" id="{601BEE04-577D-4618-9195-885D7F0BA8FF}"/>
              </a:ext>
            </a:extLst>
          </p:cNvPr>
          <p:cNvSpPr txBox="1"/>
          <p:nvPr/>
        </p:nvSpPr>
        <p:spPr>
          <a:xfrm>
            <a:off x="2813509" y="227100"/>
            <a:ext cx="6565067" cy="584775"/>
          </a:xfrm>
          <a:prstGeom prst="rect">
            <a:avLst/>
          </a:prstGeom>
          <a:noFill/>
        </p:spPr>
        <p:txBody>
          <a:bodyPr wrap="none" rtlCol="0">
            <a:spAutoFit/>
          </a:bodyPr>
          <a:lstStyle/>
          <a:p>
            <a:pPr algn="ctr"/>
            <a:r>
              <a:rPr lang="fr-FR" sz="3200" b="1" dirty="0">
                <a:solidFill>
                  <a:srgbClr val="0070C0"/>
                </a:solidFill>
              </a:rPr>
              <a:t>Actions au niveau dimension PATIENT</a:t>
            </a:r>
          </a:p>
        </p:txBody>
      </p:sp>
      <p:pic>
        <p:nvPicPr>
          <p:cNvPr id="5" name="Google Shape;453;p37" descr="Une image contenant intérieur, lit, assis, petit&#10;&#10;Description générée automatiquement">
            <a:extLst>
              <a:ext uri="{FF2B5EF4-FFF2-40B4-BE49-F238E27FC236}">
                <a16:creationId xmlns:a16="http://schemas.microsoft.com/office/drawing/2014/main" id="{BE3EEF16-20BD-4B29-86D5-A783014740DD}"/>
              </a:ext>
            </a:extLst>
          </p:cNvPr>
          <p:cNvPicPr preferRelativeResize="0"/>
          <p:nvPr/>
        </p:nvPicPr>
        <p:blipFill rotWithShape="1">
          <a:blip r:embed="rId2">
            <a:alphaModFix/>
          </a:blip>
          <a:srcRect l="34272" t="35306" r="39551" b="30041"/>
          <a:stretch/>
        </p:blipFill>
        <p:spPr>
          <a:xfrm>
            <a:off x="9658065" y="66522"/>
            <a:ext cx="816499" cy="745353"/>
          </a:xfrm>
          <a:prstGeom prst="ellipse">
            <a:avLst/>
          </a:prstGeom>
          <a:noFill/>
          <a:ln>
            <a:noFill/>
          </a:ln>
        </p:spPr>
      </p:pic>
      <p:sp>
        <p:nvSpPr>
          <p:cNvPr id="6" name="ZoneTexte 5">
            <a:extLst>
              <a:ext uri="{FF2B5EF4-FFF2-40B4-BE49-F238E27FC236}">
                <a16:creationId xmlns:a16="http://schemas.microsoft.com/office/drawing/2014/main" id="{EE71F4C0-F8B1-4634-9CFE-3048B2216351}"/>
              </a:ext>
            </a:extLst>
          </p:cNvPr>
          <p:cNvSpPr txBox="1"/>
          <p:nvPr/>
        </p:nvSpPr>
        <p:spPr>
          <a:xfrm>
            <a:off x="2260396" y="2966503"/>
            <a:ext cx="7897931" cy="584775"/>
          </a:xfrm>
          <a:prstGeom prst="rect">
            <a:avLst/>
          </a:prstGeom>
          <a:noFill/>
        </p:spPr>
        <p:txBody>
          <a:bodyPr wrap="none" rtlCol="0">
            <a:spAutoFit/>
          </a:bodyPr>
          <a:lstStyle/>
          <a:p>
            <a:r>
              <a:rPr lang="fr-FR" sz="3200" b="1" i="1" dirty="0">
                <a:highlight>
                  <a:srgbClr val="FFFF00"/>
                </a:highlight>
              </a:rPr>
              <a:t>Insérer votre plan d’actions au niveau Patient</a:t>
            </a:r>
          </a:p>
        </p:txBody>
      </p:sp>
    </p:spTree>
    <p:extLst>
      <p:ext uri="{BB962C8B-B14F-4D97-AF65-F5344CB8AC3E}">
        <p14:creationId xmlns:p14="http://schemas.microsoft.com/office/powerpoint/2010/main" val="2187942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3EAA19D-9901-4E82-93BD-C39E132DDF69}"/>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4DBE0CDD-08D4-4558-8E0D-2A9771EEDA86}"/>
              </a:ext>
            </a:extLst>
          </p:cNvPr>
          <p:cNvSpPr>
            <a:spLocks noGrp="1"/>
          </p:cNvSpPr>
          <p:nvPr>
            <p:ph type="sldNum" sz="quarter" idx="12"/>
          </p:nvPr>
        </p:nvSpPr>
        <p:spPr/>
        <p:txBody>
          <a:bodyPr/>
          <a:lstStyle/>
          <a:p>
            <a:fld id="{815EBFAA-CE30-46F1-BE51-457160F6CB4F}" type="slidenum">
              <a:rPr lang="fr-FR" smtClean="0"/>
              <a:pPr/>
              <a:t>45</a:t>
            </a:fld>
            <a:endParaRPr lang="fr-FR"/>
          </a:p>
        </p:txBody>
      </p:sp>
      <p:pic>
        <p:nvPicPr>
          <p:cNvPr id="23" name="Image 22">
            <a:extLst>
              <a:ext uri="{FF2B5EF4-FFF2-40B4-BE49-F238E27FC236}">
                <a16:creationId xmlns:a16="http://schemas.microsoft.com/office/drawing/2014/main" id="{62AB1F8C-CAB0-495A-BD57-CF3EAB335484}"/>
              </a:ext>
            </a:extLst>
          </p:cNvPr>
          <p:cNvPicPr>
            <a:picLocks noChangeAspect="1"/>
          </p:cNvPicPr>
          <p:nvPr/>
        </p:nvPicPr>
        <p:blipFill>
          <a:blip r:embed="rId2"/>
          <a:stretch>
            <a:fillRect/>
          </a:stretch>
        </p:blipFill>
        <p:spPr>
          <a:xfrm>
            <a:off x="1927122" y="1356001"/>
            <a:ext cx="9857146" cy="4504943"/>
          </a:xfrm>
          <a:prstGeom prst="rect">
            <a:avLst/>
          </a:prstGeom>
        </p:spPr>
      </p:pic>
      <p:sp>
        <p:nvSpPr>
          <p:cNvPr id="24" name="ZoneTexte 23">
            <a:extLst>
              <a:ext uri="{FF2B5EF4-FFF2-40B4-BE49-F238E27FC236}">
                <a16:creationId xmlns:a16="http://schemas.microsoft.com/office/drawing/2014/main" id="{FB36B8BF-2D7F-4D1E-B447-3840A5463B32}"/>
              </a:ext>
            </a:extLst>
          </p:cNvPr>
          <p:cNvSpPr txBox="1"/>
          <p:nvPr/>
        </p:nvSpPr>
        <p:spPr>
          <a:xfrm>
            <a:off x="2755923" y="227100"/>
            <a:ext cx="6680227" cy="584775"/>
          </a:xfrm>
          <a:prstGeom prst="rect">
            <a:avLst/>
          </a:prstGeom>
          <a:noFill/>
        </p:spPr>
        <p:txBody>
          <a:bodyPr wrap="none" rtlCol="0">
            <a:spAutoFit/>
          </a:bodyPr>
          <a:lstStyle/>
          <a:p>
            <a:pPr algn="ctr"/>
            <a:r>
              <a:rPr lang="fr-FR" sz="3200" b="1" dirty="0">
                <a:solidFill>
                  <a:srgbClr val="0070C0"/>
                </a:solidFill>
              </a:rPr>
              <a:t>Les différentes dimensions impliquées</a:t>
            </a:r>
          </a:p>
        </p:txBody>
      </p:sp>
    </p:spTree>
    <p:extLst>
      <p:ext uri="{BB962C8B-B14F-4D97-AF65-F5344CB8AC3E}">
        <p14:creationId xmlns:p14="http://schemas.microsoft.com/office/powerpoint/2010/main" val="2424364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3EAA19D-9901-4E82-93BD-C39E132DDF69}"/>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4DBE0CDD-08D4-4558-8E0D-2A9771EEDA86}"/>
              </a:ext>
            </a:extLst>
          </p:cNvPr>
          <p:cNvSpPr>
            <a:spLocks noGrp="1"/>
          </p:cNvSpPr>
          <p:nvPr>
            <p:ph type="sldNum" sz="quarter" idx="12"/>
          </p:nvPr>
        </p:nvSpPr>
        <p:spPr/>
        <p:txBody>
          <a:bodyPr/>
          <a:lstStyle/>
          <a:p>
            <a:fld id="{815EBFAA-CE30-46F1-BE51-457160F6CB4F}" type="slidenum">
              <a:rPr lang="fr-FR" smtClean="0"/>
              <a:pPr/>
              <a:t>46</a:t>
            </a:fld>
            <a:endParaRPr lang="fr-FR"/>
          </a:p>
        </p:txBody>
      </p:sp>
      <p:sp>
        <p:nvSpPr>
          <p:cNvPr id="4" name="ZoneTexte 3">
            <a:extLst>
              <a:ext uri="{FF2B5EF4-FFF2-40B4-BE49-F238E27FC236}">
                <a16:creationId xmlns:a16="http://schemas.microsoft.com/office/drawing/2014/main" id="{2A87A06F-8080-4CAF-9EC7-3E8E111B9BAA}"/>
              </a:ext>
            </a:extLst>
          </p:cNvPr>
          <p:cNvSpPr txBox="1"/>
          <p:nvPr/>
        </p:nvSpPr>
        <p:spPr>
          <a:xfrm>
            <a:off x="2109986" y="227100"/>
            <a:ext cx="7972119" cy="584775"/>
          </a:xfrm>
          <a:prstGeom prst="rect">
            <a:avLst/>
          </a:prstGeom>
          <a:noFill/>
        </p:spPr>
        <p:txBody>
          <a:bodyPr wrap="none" rtlCol="0">
            <a:spAutoFit/>
          </a:bodyPr>
          <a:lstStyle/>
          <a:p>
            <a:pPr algn="ctr"/>
            <a:r>
              <a:rPr lang="fr-FR" sz="3200" b="1" dirty="0">
                <a:solidFill>
                  <a:srgbClr val="0070C0"/>
                </a:solidFill>
              </a:rPr>
              <a:t>Actions au niveau dimension Produit de santé</a:t>
            </a:r>
          </a:p>
        </p:txBody>
      </p:sp>
      <p:pic>
        <p:nvPicPr>
          <p:cNvPr id="5" name="Google Shape;486;p38">
            <a:extLst>
              <a:ext uri="{FF2B5EF4-FFF2-40B4-BE49-F238E27FC236}">
                <a16:creationId xmlns:a16="http://schemas.microsoft.com/office/drawing/2014/main" id="{1EA1EB46-A4B8-4CEC-A60B-289EB0349FFB}"/>
              </a:ext>
            </a:extLst>
          </p:cNvPr>
          <p:cNvPicPr preferRelativeResize="0"/>
          <p:nvPr/>
        </p:nvPicPr>
        <p:blipFill rotWithShape="1">
          <a:blip r:embed="rId2">
            <a:alphaModFix/>
          </a:blip>
          <a:srcRect l="-17257" t="8854" r="-1973" b="19629"/>
          <a:stretch/>
        </p:blipFill>
        <p:spPr>
          <a:xfrm>
            <a:off x="10066315" y="202192"/>
            <a:ext cx="1341602" cy="584776"/>
          </a:xfrm>
          <a:prstGeom prst="ellipse">
            <a:avLst/>
          </a:prstGeom>
          <a:noFill/>
          <a:ln>
            <a:noFill/>
          </a:ln>
        </p:spPr>
      </p:pic>
      <p:sp>
        <p:nvSpPr>
          <p:cNvPr id="6" name="Rectangle 5">
            <a:extLst>
              <a:ext uri="{FF2B5EF4-FFF2-40B4-BE49-F238E27FC236}">
                <a16:creationId xmlns:a16="http://schemas.microsoft.com/office/drawing/2014/main" id="{0BC789D2-70AD-4BEA-A886-03277A4524CE}"/>
              </a:ext>
            </a:extLst>
          </p:cNvPr>
          <p:cNvSpPr/>
          <p:nvPr/>
        </p:nvSpPr>
        <p:spPr>
          <a:xfrm>
            <a:off x="1160315" y="1258343"/>
            <a:ext cx="10434734" cy="2492990"/>
          </a:xfrm>
          <a:prstGeom prst="rect">
            <a:avLst/>
          </a:prstGeom>
        </p:spPr>
        <p:txBody>
          <a:bodyPr wrap="square">
            <a:spAutoFit/>
          </a:bodyPr>
          <a:lstStyle/>
          <a:p>
            <a:pPr algn="just"/>
            <a:r>
              <a:rPr lang="fr-FR" sz="2000" b="1" dirty="0"/>
              <a:t>Périodes de crise aigües </a:t>
            </a:r>
            <a:r>
              <a:rPr lang="fr-FR" sz="2000" dirty="0"/>
              <a:t>: </a:t>
            </a:r>
          </a:p>
          <a:p>
            <a:pPr algn="just"/>
            <a:r>
              <a:rPr lang="fr-FR" sz="2000" dirty="0"/>
              <a:t>Possibilité de tensions d’approvisionnement voire de ruptures pour des médicaments essentiels en anesthésie réanimation (curares, propofol, midazolam…) </a:t>
            </a:r>
          </a:p>
          <a:p>
            <a:pPr algn="just"/>
            <a:r>
              <a:rPr lang="fr-FR" sz="2000" dirty="0"/>
              <a:t>Possible réception de spécialités inhabituelles </a:t>
            </a:r>
          </a:p>
          <a:p>
            <a:pPr algn="just"/>
            <a:endParaRPr lang="fr-FR" sz="1600" b="1" dirty="0"/>
          </a:p>
          <a:p>
            <a:pPr lvl="0" algn="just"/>
            <a:r>
              <a:rPr lang="fr-FR" sz="2000" b="1" dirty="0"/>
              <a:t>Renforcer la </a:t>
            </a:r>
            <a:r>
              <a:rPr lang="fr-FR" sz="2000" b="1" dirty="0">
                <a:solidFill>
                  <a:srgbClr val="0070C0"/>
                </a:solidFill>
              </a:rPr>
              <a:t>combinaison de mesures actives de contrôle </a:t>
            </a:r>
            <a:r>
              <a:rPr lang="fr-FR" sz="2000" b="1" dirty="0"/>
              <a:t>(humaines, informatiques au niveau de la prescription et de type codes à barres) et de </a:t>
            </a:r>
            <a:r>
              <a:rPr lang="fr-FR" sz="2000" b="1" dirty="0">
                <a:solidFill>
                  <a:srgbClr val="0070C0"/>
                </a:solidFill>
              </a:rPr>
              <a:t>mesures passives </a:t>
            </a:r>
            <a:r>
              <a:rPr lang="fr-FR" sz="2000" b="1" dirty="0"/>
              <a:t>(étiquetages, systèmes mécaniques)</a:t>
            </a:r>
          </a:p>
        </p:txBody>
      </p:sp>
      <p:pic>
        <p:nvPicPr>
          <p:cNvPr id="7" name="Google Shape;509;g870fdbf16a_0_228">
            <a:extLst>
              <a:ext uri="{FF2B5EF4-FFF2-40B4-BE49-F238E27FC236}">
                <a16:creationId xmlns:a16="http://schemas.microsoft.com/office/drawing/2014/main" id="{75E48C01-B315-4E1A-9F28-87ECFDD29A25}"/>
              </a:ext>
            </a:extLst>
          </p:cNvPr>
          <p:cNvPicPr preferRelativeResize="0"/>
          <p:nvPr/>
        </p:nvPicPr>
        <p:blipFill>
          <a:blip r:embed="rId3">
            <a:alphaModFix/>
          </a:blip>
          <a:stretch>
            <a:fillRect/>
          </a:stretch>
        </p:blipFill>
        <p:spPr>
          <a:xfrm>
            <a:off x="2860124" y="4007857"/>
            <a:ext cx="2085502" cy="2026302"/>
          </a:xfrm>
          <a:prstGeom prst="rect">
            <a:avLst/>
          </a:prstGeom>
          <a:noFill/>
          <a:ln>
            <a:noFill/>
          </a:ln>
        </p:spPr>
      </p:pic>
      <p:pic>
        <p:nvPicPr>
          <p:cNvPr id="8" name="Google Shape;510;g870fdbf16a_0_228">
            <a:extLst>
              <a:ext uri="{FF2B5EF4-FFF2-40B4-BE49-F238E27FC236}">
                <a16:creationId xmlns:a16="http://schemas.microsoft.com/office/drawing/2014/main" id="{F2278951-253F-4578-94B2-2089EE1562E2}"/>
              </a:ext>
            </a:extLst>
          </p:cNvPr>
          <p:cNvPicPr preferRelativeResize="0"/>
          <p:nvPr/>
        </p:nvPicPr>
        <p:blipFill>
          <a:blip r:embed="rId4">
            <a:alphaModFix/>
          </a:blip>
          <a:stretch>
            <a:fillRect/>
          </a:stretch>
        </p:blipFill>
        <p:spPr>
          <a:xfrm>
            <a:off x="6665546" y="4031904"/>
            <a:ext cx="2085502" cy="1928553"/>
          </a:xfrm>
          <a:prstGeom prst="rect">
            <a:avLst/>
          </a:prstGeom>
          <a:noFill/>
          <a:ln>
            <a:noFill/>
          </a:ln>
        </p:spPr>
      </p:pic>
    </p:spTree>
    <p:extLst>
      <p:ext uri="{BB962C8B-B14F-4D97-AF65-F5344CB8AC3E}">
        <p14:creationId xmlns:p14="http://schemas.microsoft.com/office/powerpoint/2010/main" val="3495781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3EAA19D-9901-4E82-93BD-C39E132DDF69}"/>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4DBE0CDD-08D4-4558-8E0D-2A9771EEDA86}"/>
              </a:ext>
            </a:extLst>
          </p:cNvPr>
          <p:cNvSpPr>
            <a:spLocks noGrp="1"/>
          </p:cNvSpPr>
          <p:nvPr>
            <p:ph type="sldNum" sz="quarter" idx="12"/>
          </p:nvPr>
        </p:nvSpPr>
        <p:spPr/>
        <p:txBody>
          <a:bodyPr/>
          <a:lstStyle/>
          <a:p>
            <a:fld id="{815EBFAA-CE30-46F1-BE51-457160F6CB4F}" type="slidenum">
              <a:rPr lang="fr-FR" smtClean="0"/>
              <a:pPr/>
              <a:t>47</a:t>
            </a:fld>
            <a:endParaRPr lang="fr-FR"/>
          </a:p>
        </p:txBody>
      </p:sp>
      <p:sp>
        <p:nvSpPr>
          <p:cNvPr id="4" name="ZoneTexte 3">
            <a:extLst>
              <a:ext uri="{FF2B5EF4-FFF2-40B4-BE49-F238E27FC236}">
                <a16:creationId xmlns:a16="http://schemas.microsoft.com/office/drawing/2014/main" id="{2A87A06F-8080-4CAF-9EC7-3E8E111B9BAA}"/>
              </a:ext>
            </a:extLst>
          </p:cNvPr>
          <p:cNvSpPr txBox="1"/>
          <p:nvPr/>
        </p:nvSpPr>
        <p:spPr>
          <a:xfrm>
            <a:off x="2109986" y="227100"/>
            <a:ext cx="7972119" cy="584775"/>
          </a:xfrm>
          <a:prstGeom prst="rect">
            <a:avLst/>
          </a:prstGeom>
          <a:noFill/>
        </p:spPr>
        <p:txBody>
          <a:bodyPr wrap="none" rtlCol="0">
            <a:spAutoFit/>
          </a:bodyPr>
          <a:lstStyle/>
          <a:p>
            <a:pPr algn="ctr"/>
            <a:r>
              <a:rPr lang="fr-FR" sz="3200" b="1" dirty="0">
                <a:solidFill>
                  <a:srgbClr val="0070C0"/>
                </a:solidFill>
              </a:rPr>
              <a:t>Actions au niveau dimension Produit de santé</a:t>
            </a:r>
          </a:p>
        </p:txBody>
      </p:sp>
      <p:pic>
        <p:nvPicPr>
          <p:cNvPr id="5" name="Google Shape;486;p38">
            <a:extLst>
              <a:ext uri="{FF2B5EF4-FFF2-40B4-BE49-F238E27FC236}">
                <a16:creationId xmlns:a16="http://schemas.microsoft.com/office/drawing/2014/main" id="{1EA1EB46-A4B8-4CEC-A60B-289EB0349FFB}"/>
              </a:ext>
            </a:extLst>
          </p:cNvPr>
          <p:cNvPicPr preferRelativeResize="0"/>
          <p:nvPr/>
        </p:nvPicPr>
        <p:blipFill rotWithShape="1">
          <a:blip r:embed="rId2">
            <a:alphaModFix/>
          </a:blip>
          <a:srcRect l="-17257" t="8854" r="-1973" b="19629"/>
          <a:stretch/>
        </p:blipFill>
        <p:spPr>
          <a:xfrm>
            <a:off x="10066315" y="202192"/>
            <a:ext cx="1341602" cy="584776"/>
          </a:xfrm>
          <a:prstGeom prst="ellipse">
            <a:avLst/>
          </a:prstGeom>
          <a:noFill/>
          <a:ln>
            <a:noFill/>
          </a:ln>
        </p:spPr>
      </p:pic>
      <p:sp>
        <p:nvSpPr>
          <p:cNvPr id="6" name="Rectangle 5">
            <a:extLst>
              <a:ext uri="{FF2B5EF4-FFF2-40B4-BE49-F238E27FC236}">
                <a16:creationId xmlns:a16="http://schemas.microsoft.com/office/drawing/2014/main" id="{0BC789D2-70AD-4BEA-A886-03277A4524CE}"/>
              </a:ext>
            </a:extLst>
          </p:cNvPr>
          <p:cNvSpPr/>
          <p:nvPr/>
        </p:nvSpPr>
        <p:spPr>
          <a:xfrm>
            <a:off x="1160315" y="1258343"/>
            <a:ext cx="10434734" cy="3785652"/>
          </a:xfrm>
          <a:prstGeom prst="rect">
            <a:avLst/>
          </a:prstGeom>
        </p:spPr>
        <p:txBody>
          <a:bodyPr wrap="square">
            <a:spAutoFit/>
          </a:bodyPr>
          <a:lstStyle/>
          <a:p>
            <a:pPr algn="just"/>
            <a:r>
              <a:rPr lang="fr-FR" sz="2000" b="1" dirty="0"/>
              <a:t>Périodes de crise aigües </a:t>
            </a:r>
            <a:r>
              <a:rPr lang="fr-FR" sz="2000" dirty="0"/>
              <a:t>: </a:t>
            </a:r>
          </a:p>
          <a:p>
            <a:pPr algn="just"/>
            <a:r>
              <a:rPr lang="fr-FR" sz="2000" dirty="0"/>
              <a:t>Possibilité de tensions d’approvisionnement voire de ruptures pour des médicaments essentiels en anesthésie réanimation (curares, propofol, midazolam…) </a:t>
            </a:r>
          </a:p>
          <a:p>
            <a:pPr algn="just"/>
            <a:r>
              <a:rPr lang="fr-FR" sz="2000" dirty="0"/>
              <a:t>Possible réception de spécialités inhabituelles </a:t>
            </a:r>
          </a:p>
          <a:p>
            <a:pPr algn="just"/>
            <a:endParaRPr lang="fr-FR" sz="2000" dirty="0"/>
          </a:p>
          <a:p>
            <a:pPr lvl="0"/>
            <a:r>
              <a:rPr lang="fr-FR" sz="2000" b="1" dirty="0"/>
              <a:t>S’assurer de la </a:t>
            </a:r>
            <a:r>
              <a:rPr lang="fr-FR" sz="2000" b="1" dirty="0">
                <a:solidFill>
                  <a:srgbClr val="0070C0"/>
                </a:solidFill>
              </a:rPr>
              <a:t>disponibilité des informations </a:t>
            </a:r>
            <a:r>
              <a:rPr lang="fr-FR" sz="2000" b="1" dirty="0"/>
              <a:t>relatives aux produits inhabituels et de leur bonne compréhension par les professionnels impactés (médical, paramédical)</a:t>
            </a:r>
            <a:endParaRPr lang="fr-FR" sz="2000" dirty="0"/>
          </a:p>
          <a:p>
            <a:pPr lvl="0"/>
            <a:endParaRPr lang="fr-FR" sz="2000" b="1" dirty="0"/>
          </a:p>
          <a:p>
            <a:pPr lvl="0"/>
            <a:r>
              <a:rPr lang="fr-FR" sz="2000" b="1" dirty="0"/>
              <a:t>Réaliser un </a:t>
            </a:r>
            <a:r>
              <a:rPr lang="fr-FR" sz="2000" b="1" dirty="0">
                <a:solidFill>
                  <a:srgbClr val="0070C0"/>
                </a:solidFill>
              </a:rPr>
              <a:t>contre étiquetage </a:t>
            </a:r>
            <a:r>
              <a:rPr lang="fr-FR" sz="2000" b="1" dirty="0"/>
              <a:t>si pertinent (produit de santé présentant un étiquetage de langue étrangère ne permettant pas d’identifier les produits de santé /ex : médicaments importés) et si délai compatible</a:t>
            </a:r>
            <a:endParaRPr lang="fr-FR" sz="2000" dirty="0"/>
          </a:p>
          <a:p>
            <a:pPr algn="just"/>
            <a:endParaRPr lang="fr-FR" sz="2000" dirty="0"/>
          </a:p>
        </p:txBody>
      </p:sp>
      <p:pic>
        <p:nvPicPr>
          <p:cNvPr id="9" name="Google Shape;519;g870fdbf16a_0_93">
            <a:extLst>
              <a:ext uri="{FF2B5EF4-FFF2-40B4-BE49-F238E27FC236}">
                <a16:creationId xmlns:a16="http://schemas.microsoft.com/office/drawing/2014/main" id="{3777697E-720F-4E35-A724-E50F61394C2C}"/>
              </a:ext>
            </a:extLst>
          </p:cNvPr>
          <p:cNvPicPr preferRelativeResize="0"/>
          <p:nvPr/>
        </p:nvPicPr>
        <p:blipFill rotWithShape="1">
          <a:blip r:embed="rId3">
            <a:alphaModFix/>
          </a:blip>
          <a:srcRect/>
          <a:stretch/>
        </p:blipFill>
        <p:spPr>
          <a:xfrm>
            <a:off x="6830854" y="4709651"/>
            <a:ext cx="3001404" cy="1391560"/>
          </a:xfrm>
          <a:prstGeom prst="rect">
            <a:avLst/>
          </a:prstGeom>
          <a:noFill/>
          <a:ln w="38100" cap="flat" cmpd="sng">
            <a:solidFill>
              <a:srgbClr val="2480BB"/>
            </a:solidFill>
            <a:prstDash val="solid"/>
            <a:round/>
            <a:headEnd type="none" w="sm" len="sm"/>
            <a:tailEnd type="none" w="sm" len="sm"/>
          </a:ln>
        </p:spPr>
      </p:pic>
      <p:pic>
        <p:nvPicPr>
          <p:cNvPr id="10" name="Google Shape;521;g870fdbf16a_0_93">
            <a:extLst>
              <a:ext uri="{FF2B5EF4-FFF2-40B4-BE49-F238E27FC236}">
                <a16:creationId xmlns:a16="http://schemas.microsoft.com/office/drawing/2014/main" id="{CE8CF86C-8AF6-4AE8-AA18-AAC1849EF466}"/>
              </a:ext>
            </a:extLst>
          </p:cNvPr>
          <p:cNvPicPr preferRelativeResize="0"/>
          <p:nvPr/>
        </p:nvPicPr>
        <p:blipFill rotWithShape="1">
          <a:blip r:embed="rId4">
            <a:alphaModFix/>
          </a:blip>
          <a:srcRect/>
          <a:stretch/>
        </p:blipFill>
        <p:spPr>
          <a:xfrm>
            <a:off x="4262031" y="4902910"/>
            <a:ext cx="991700" cy="1005041"/>
          </a:xfrm>
          <a:prstGeom prst="rect">
            <a:avLst/>
          </a:prstGeom>
          <a:noFill/>
          <a:ln>
            <a:noFill/>
          </a:ln>
        </p:spPr>
      </p:pic>
    </p:spTree>
    <p:extLst>
      <p:ext uri="{BB962C8B-B14F-4D97-AF65-F5344CB8AC3E}">
        <p14:creationId xmlns:p14="http://schemas.microsoft.com/office/powerpoint/2010/main" val="3743970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3EAA19D-9901-4E82-93BD-C39E132DDF69}"/>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4DBE0CDD-08D4-4558-8E0D-2A9771EEDA86}"/>
              </a:ext>
            </a:extLst>
          </p:cNvPr>
          <p:cNvSpPr>
            <a:spLocks noGrp="1"/>
          </p:cNvSpPr>
          <p:nvPr>
            <p:ph type="sldNum" sz="quarter" idx="12"/>
          </p:nvPr>
        </p:nvSpPr>
        <p:spPr/>
        <p:txBody>
          <a:bodyPr/>
          <a:lstStyle/>
          <a:p>
            <a:fld id="{815EBFAA-CE30-46F1-BE51-457160F6CB4F}" type="slidenum">
              <a:rPr lang="fr-FR" smtClean="0"/>
              <a:pPr/>
              <a:t>48</a:t>
            </a:fld>
            <a:endParaRPr lang="fr-FR"/>
          </a:p>
        </p:txBody>
      </p:sp>
      <p:sp>
        <p:nvSpPr>
          <p:cNvPr id="4" name="ZoneTexte 3">
            <a:extLst>
              <a:ext uri="{FF2B5EF4-FFF2-40B4-BE49-F238E27FC236}">
                <a16:creationId xmlns:a16="http://schemas.microsoft.com/office/drawing/2014/main" id="{2A87A06F-8080-4CAF-9EC7-3E8E111B9BAA}"/>
              </a:ext>
            </a:extLst>
          </p:cNvPr>
          <p:cNvSpPr txBox="1"/>
          <p:nvPr/>
        </p:nvSpPr>
        <p:spPr>
          <a:xfrm>
            <a:off x="2109986" y="227100"/>
            <a:ext cx="7972119" cy="584775"/>
          </a:xfrm>
          <a:prstGeom prst="rect">
            <a:avLst/>
          </a:prstGeom>
          <a:noFill/>
        </p:spPr>
        <p:txBody>
          <a:bodyPr wrap="none" rtlCol="0">
            <a:spAutoFit/>
          </a:bodyPr>
          <a:lstStyle/>
          <a:p>
            <a:pPr algn="ctr"/>
            <a:r>
              <a:rPr lang="fr-FR" sz="3200" b="1" dirty="0">
                <a:solidFill>
                  <a:srgbClr val="0070C0"/>
                </a:solidFill>
              </a:rPr>
              <a:t>Actions au niveau dimension Produit de santé</a:t>
            </a:r>
          </a:p>
        </p:txBody>
      </p:sp>
      <p:pic>
        <p:nvPicPr>
          <p:cNvPr id="5" name="Google Shape;486;p38">
            <a:extLst>
              <a:ext uri="{FF2B5EF4-FFF2-40B4-BE49-F238E27FC236}">
                <a16:creationId xmlns:a16="http://schemas.microsoft.com/office/drawing/2014/main" id="{1EA1EB46-A4B8-4CEC-A60B-289EB0349FFB}"/>
              </a:ext>
            </a:extLst>
          </p:cNvPr>
          <p:cNvPicPr preferRelativeResize="0"/>
          <p:nvPr/>
        </p:nvPicPr>
        <p:blipFill rotWithShape="1">
          <a:blip r:embed="rId2">
            <a:alphaModFix/>
          </a:blip>
          <a:srcRect l="-17257" t="8854" r="-1973" b="19629"/>
          <a:stretch/>
        </p:blipFill>
        <p:spPr>
          <a:xfrm>
            <a:off x="10066315" y="202192"/>
            <a:ext cx="1341602" cy="584776"/>
          </a:xfrm>
          <a:prstGeom prst="ellipse">
            <a:avLst/>
          </a:prstGeom>
          <a:noFill/>
          <a:ln>
            <a:noFill/>
          </a:ln>
        </p:spPr>
      </p:pic>
      <p:sp>
        <p:nvSpPr>
          <p:cNvPr id="6" name="Rectangle 5">
            <a:extLst>
              <a:ext uri="{FF2B5EF4-FFF2-40B4-BE49-F238E27FC236}">
                <a16:creationId xmlns:a16="http://schemas.microsoft.com/office/drawing/2014/main" id="{0BC789D2-70AD-4BEA-A886-03277A4524CE}"/>
              </a:ext>
            </a:extLst>
          </p:cNvPr>
          <p:cNvSpPr/>
          <p:nvPr/>
        </p:nvSpPr>
        <p:spPr>
          <a:xfrm>
            <a:off x="1160315" y="1258343"/>
            <a:ext cx="10434734" cy="3477875"/>
          </a:xfrm>
          <a:prstGeom prst="rect">
            <a:avLst/>
          </a:prstGeom>
        </p:spPr>
        <p:txBody>
          <a:bodyPr wrap="square">
            <a:spAutoFit/>
          </a:bodyPr>
          <a:lstStyle/>
          <a:p>
            <a:pPr algn="just"/>
            <a:r>
              <a:rPr lang="fr-FR" sz="2000" b="1" dirty="0"/>
              <a:t>Périodes de crise aigües </a:t>
            </a:r>
            <a:r>
              <a:rPr lang="fr-FR" sz="2000" dirty="0"/>
              <a:t>: </a:t>
            </a:r>
          </a:p>
          <a:p>
            <a:pPr algn="just"/>
            <a:r>
              <a:rPr lang="fr-FR" sz="2000" dirty="0"/>
              <a:t>Possibilité de tensions d’approvisionnement voire de ruptures pour des médicaments essentiels en anesthésie réanimation (curares, propofol, midazolam…) </a:t>
            </a:r>
          </a:p>
          <a:p>
            <a:pPr algn="just"/>
            <a:r>
              <a:rPr lang="fr-FR" sz="2000" dirty="0"/>
              <a:t>Possible réception de spécialités inhabituelles </a:t>
            </a:r>
          </a:p>
          <a:p>
            <a:pPr algn="just"/>
            <a:endParaRPr lang="fr-FR" sz="2000" dirty="0"/>
          </a:p>
          <a:p>
            <a:pPr lvl="0"/>
            <a:r>
              <a:rPr lang="fr-FR" sz="2000" b="1" dirty="0">
                <a:solidFill>
                  <a:srgbClr val="0070C0"/>
                </a:solidFill>
              </a:rPr>
              <a:t>Sécuriser le système de rangement </a:t>
            </a:r>
            <a:r>
              <a:rPr lang="fr-FR" sz="2000" b="1" dirty="0"/>
              <a:t>(dotations, chariots…) en actualisant autant que nécessaire les étiquetages</a:t>
            </a:r>
          </a:p>
          <a:p>
            <a:pPr lvl="0"/>
            <a:endParaRPr lang="fr-FR" sz="2000" b="1" dirty="0"/>
          </a:p>
          <a:p>
            <a:pPr lvl="0"/>
            <a:r>
              <a:rPr lang="fr-FR" sz="2000" b="1" dirty="0">
                <a:solidFill>
                  <a:srgbClr val="0070C0"/>
                </a:solidFill>
              </a:rPr>
              <a:t>Eviter des stocks pour un même médicament de présentations différentes sur un même lieu </a:t>
            </a:r>
            <a:r>
              <a:rPr lang="fr-FR" sz="2000" b="1" dirty="0"/>
              <a:t>(unité de soins)</a:t>
            </a:r>
          </a:p>
          <a:p>
            <a:pPr algn="just"/>
            <a:endParaRPr lang="fr-FR" sz="2000" dirty="0"/>
          </a:p>
        </p:txBody>
      </p:sp>
      <p:pic>
        <p:nvPicPr>
          <p:cNvPr id="11" name="Google Shape;531;g870fdbf16a_0_51">
            <a:extLst>
              <a:ext uri="{FF2B5EF4-FFF2-40B4-BE49-F238E27FC236}">
                <a16:creationId xmlns:a16="http://schemas.microsoft.com/office/drawing/2014/main" id="{88B92F36-5E16-4262-9534-DE6CB9D855CA}"/>
              </a:ext>
            </a:extLst>
          </p:cNvPr>
          <p:cNvPicPr preferRelativeResize="0"/>
          <p:nvPr/>
        </p:nvPicPr>
        <p:blipFill rotWithShape="1">
          <a:blip r:embed="rId3">
            <a:alphaModFix/>
          </a:blip>
          <a:srcRect/>
          <a:stretch/>
        </p:blipFill>
        <p:spPr>
          <a:xfrm>
            <a:off x="1240213" y="4820069"/>
            <a:ext cx="3164639" cy="1003040"/>
          </a:xfrm>
          <a:prstGeom prst="rect">
            <a:avLst/>
          </a:prstGeom>
          <a:noFill/>
          <a:ln>
            <a:noFill/>
          </a:ln>
        </p:spPr>
      </p:pic>
      <p:pic>
        <p:nvPicPr>
          <p:cNvPr id="12" name="Google Shape;532;g870fdbf16a_0_51">
            <a:extLst>
              <a:ext uri="{FF2B5EF4-FFF2-40B4-BE49-F238E27FC236}">
                <a16:creationId xmlns:a16="http://schemas.microsoft.com/office/drawing/2014/main" id="{92984892-8528-4958-BC45-52BCAD89A054}"/>
              </a:ext>
            </a:extLst>
          </p:cNvPr>
          <p:cNvPicPr preferRelativeResize="0"/>
          <p:nvPr/>
        </p:nvPicPr>
        <p:blipFill rotWithShape="1">
          <a:blip r:embed="rId4">
            <a:alphaModFix/>
          </a:blip>
          <a:srcRect l="38605" r="20824"/>
          <a:stretch/>
        </p:blipFill>
        <p:spPr>
          <a:xfrm rot="-5400000">
            <a:off x="5770976" y="4158233"/>
            <a:ext cx="897041" cy="2326711"/>
          </a:xfrm>
          <a:prstGeom prst="rect">
            <a:avLst/>
          </a:prstGeom>
          <a:noFill/>
          <a:ln>
            <a:noFill/>
          </a:ln>
        </p:spPr>
      </p:pic>
      <p:pic>
        <p:nvPicPr>
          <p:cNvPr id="13" name="Google Shape;534;g870fdbf16a_0_51" descr="Une image contenant bouteille, intérieur, table, assis&#10;&#10;Description générée automatiquement">
            <a:extLst>
              <a:ext uri="{FF2B5EF4-FFF2-40B4-BE49-F238E27FC236}">
                <a16:creationId xmlns:a16="http://schemas.microsoft.com/office/drawing/2014/main" id="{9DD0C3B5-6539-45E7-8224-F42AA66DCCF2}"/>
              </a:ext>
            </a:extLst>
          </p:cNvPr>
          <p:cNvPicPr preferRelativeResize="0"/>
          <p:nvPr/>
        </p:nvPicPr>
        <p:blipFill rotWithShape="1">
          <a:blip r:embed="rId5">
            <a:alphaModFix/>
          </a:blip>
          <a:srcRect l="28714" t="28199" b="7738"/>
          <a:stretch/>
        </p:blipFill>
        <p:spPr>
          <a:xfrm>
            <a:off x="8034141" y="4770453"/>
            <a:ext cx="1147271" cy="965512"/>
          </a:xfrm>
          <a:prstGeom prst="rect">
            <a:avLst/>
          </a:prstGeom>
          <a:noFill/>
          <a:ln>
            <a:noFill/>
          </a:ln>
        </p:spPr>
      </p:pic>
      <p:pic>
        <p:nvPicPr>
          <p:cNvPr id="14" name="Google Shape;533;g870fdbf16a_0_51" descr="Une image contenant bouteille, intérieur, assis, table&#10;&#10;Description générée automatiquement">
            <a:extLst>
              <a:ext uri="{FF2B5EF4-FFF2-40B4-BE49-F238E27FC236}">
                <a16:creationId xmlns:a16="http://schemas.microsoft.com/office/drawing/2014/main" id="{22F83CDB-830D-4FB3-B266-8155784CAA50}"/>
              </a:ext>
            </a:extLst>
          </p:cNvPr>
          <p:cNvPicPr preferRelativeResize="0"/>
          <p:nvPr/>
        </p:nvPicPr>
        <p:blipFill rotWithShape="1">
          <a:blip r:embed="rId6">
            <a:alphaModFix/>
          </a:blip>
          <a:srcRect/>
          <a:stretch/>
        </p:blipFill>
        <p:spPr>
          <a:xfrm>
            <a:off x="9832701" y="4770453"/>
            <a:ext cx="771274" cy="965512"/>
          </a:xfrm>
          <a:prstGeom prst="rect">
            <a:avLst/>
          </a:prstGeom>
          <a:noFill/>
          <a:ln>
            <a:noFill/>
          </a:ln>
        </p:spPr>
      </p:pic>
    </p:spTree>
    <p:extLst>
      <p:ext uri="{BB962C8B-B14F-4D97-AF65-F5344CB8AC3E}">
        <p14:creationId xmlns:p14="http://schemas.microsoft.com/office/powerpoint/2010/main" val="38467141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7622888-E1B4-45C9-AAF3-55356ED4B547}"/>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7A483610-0702-4B83-A3C9-E11736EEFD2F}"/>
              </a:ext>
            </a:extLst>
          </p:cNvPr>
          <p:cNvSpPr>
            <a:spLocks noGrp="1"/>
          </p:cNvSpPr>
          <p:nvPr>
            <p:ph type="sldNum" sz="quarter" idx="12"/>
          </p:nvPr>
        </p:nvSpPr>
        <p:spPr/>
        <p:txBody>
          <a:bodyPr/>
          <a:lstStyle/>
          <a:p>
            <a:fld id="{815EBFAA-CE30-46F1-BE51-457160F6CB4F}" type="slidenum">
              <a:rPr lang="fr-FR" smtClean="0"/>
              <a:pPr/>
              <a:t>49</a:t>
            </a:fld>
            <a:endParaRPr lang="fr-FR"/>
          </a:p>
        </p:txBody>
      </p:sp>
      <p:sp>
        <p:nvSpPr>
          <p:cNvPr id="4" name="ZoneTexte 3">
            <a:extLst>
              <a:ext uri="{FF2B5EF4-FFF2-40B4-BE49-F238E27FC236}">
                <a16:creationId xmlns:a16="http://schemas.microsoft.com/office/drawing/2014/main" id="{3705BA23-7FD1-4BFF-8603-9A35939DD774}"/>
              </a:ext>
            </a:extLst>
          </p:cNvPr>
          <p:cNvSpPr txBox="1"/>
          <p:nvPr/>
        </p:nvSpPr>
        <p:spPr>
          <a:xfrm>
            <a:off x="2109986" y="227100"/>
            <a:ext cx="7972119" cy="584775"/>
          </a:xfrm>
          <a:prstGeom prst="rect">
            <a:avLst/>
          </a:prstGeom>
          <a:noFill/>
        </p:spPr>
        <p:txBody>
          <a:bodyPr wrap="none" rtlCol="0">
            <a:spAutoFit/>
          </a:bodyPr>
          <a:lstStyle/>
          <a:p>
            <a:pPr algn="ctr"/>
            <a:r>
              <a:rPr lang="fr-FR" sz="3200" b="1" dirty="0">
                <a:solidFill>
                  <a:srgbClr val="0070C0"/>
                </a:solidFill>
              </a:rPr>
              <a:t>Actions au niveau dimension Produit de santé</a:t>
            </a:r>
          </a:p>
        </p:txBody>
      </p:sp>
      <p:pic>
        <p:nvPicPr>
          <p:cNvPr id="5" name="Google Shape;486;p38">
            <a:extLst>
              <a:ext uri="{FF2B5EF4-FFF2-40B4-BE49-F238E27FC236}">
                <a16:creationId xmlns:a16="http://schemas.microsoft.com/office/drawing/2014/main" id="{165B327F-38F3-4129-8E53-B9D032DF3F32}"/>
              </a:ext>
            </a:extLst>
          </p:cNvPr>
          <p:cNvPicPr preferRelativeResize="0"/>
          <p:nvPr/>
        </p:nvPicPr>
        <p:blipFill rotWithShape="1">
          <a:blip r:embed="rId2">
            <a:alphaModFix/>
          </a:blip>
          <a:srcRect l="-17257" t="8854" r="-1973" b="19629"/>
          <a:stretch/>
        </p:blipFill>
        <p:spPr>
          <a:xfrm>
            <a:off x="10066315" y="202192"/>
            <a:ext cx="1341602" cy="584776"/>
          </a:xfrm>
          <a:prstGeom prst="ellipse">
            <a:avLst/>
          </a:prstGeom>
          <a:noFill/>
          <a:ln>
            <a:noFill/>
          </a:ln>
        </p:spPr>
      </p:pic>
      <p:sp>
        <p:nvSpPr>
          <p:cNvPr id="6" name="ZoneTexte 5">
            <a:extLst>
              <a:ext uri="{FF2B5EF4-FFF2-40B4-BE49-F238E27FC236}">
                <a16:creationId xmlns:a16="http://schemas.microsoft.com/office/drawing/2014/main" id="{1EC71A57-BCF7-4D14-947C-EA2450B8D182}"/>
              </a:ext>
            </a:extLst>
          </p:cNvPr>
          <p:cNvSpPr txBox="1"/>
          <p:nvPr/>
        </p:nvSpPr>
        <p:spPr>
          <a:xfrm>
            <a:off x="2260396" y="2966503"/>
            <a:ext cx="7897931" cy="584775"/>
          </a:xfrm>
          <a:prstGeom prst="rect">
            <a:avLst/>
          </a:prstGeom>
          <a:noFill/>
        </p:spPr>
        <p:txBody>
          <a:bodyPr wrap="none" rtlCol="0">
            <a:spAutoFit/>
          </a:bodyPr>
          <a:lstStyle/>
          <a:p>
            <a:r>
              <a:rPr lang="fr-FR" sz="3200" b="1" i="1" dirty="0">
                <a:highlight>
                  <a:srgbClr val="FFFF00"/>
                </a:highlight>
              </a:rPr>
              <a:t>Insérer votre plan d’actions au niveau Patient</a:t>
            </a:r>
          </a:p>
        </p:txBody>
      </p:sp>
    </p:spTree>
    <p:extLst>
      <p:ext uri="{BB962C8B-B14F-4D97-AF65-F5344CB8AC3E}">
        <p14:creationId xmlns:p14="http://schemas.microsoft.com/office/powerpoint/2010/main" val="4201508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8A4B1BF-BCA4-488A-9CEF-2DD7DD3747F1}"/>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0E48DA23-A25A-496C-A6D0-500DCDAD608E}"/>
              </a:ext>
            </a:extLst>
          </p:cNvPr>
          <p:cNvSpPr>
            <a:spLocks noGrp="1"/>
          </p:cNvSpPr>
          <p:nvPr>
            <p:ph type="sldNum" sz="quarter" idx="12"/>
          </p:nvPr>
        </p:nvSpPr>
        <p:spPr/>
        <p:txBody>
          <a:bodyPr/>
          <a:lstStyle/>
          <a:p>
            <a:fld id="{815EBFAA-CE30-46F1-BE51-457160F6CB4F}" type="slidenum">
              <a:rPr lang="fr-FR" smtClean="0"/>
              <a:pPr/>
              <a:t>5</a:t>
            </a:fld>
            <a:endParaRPr lang="fr-FR"/>
          </a:p>
        </p:txBody>
      </p:sp>
      <p:sp>
        <p:nvSpPr>
          <p:cNvPr id="4" name="ZoneTexte 3">
            <a:extLst>
              <a:ext uri="{FF2B5EF4-FFF2-40B4-BE49-F238E27FC236}">
                <a16:creationId xmlns:a16="http://schemas.microsoft.com/office/drawing/2014/main" id="{C9A5D254-D491-4DC7-BFE6-DB8F5C63B381}"/>
              </a:ext>
            </a:extLst>
          </p:cNvPr>
          <p:cNvSpPr txBox="1"/>
          <p:nvPr/>
        </p:nvSpPr>
        <p:spPr>
          <a:xfrm>
            <a:off x="1316146" y="227100"/>
            <a:ext cx="9559732" cy="584775"/>
          </a:xfrm>
          <a:prstGeom prst="rect">
            <a:avLst/>
          </a:prstGeom>
          <a:noFill/>
        </p:spPr>
        <p:txBody>
          <a:bodyPr wrap="none" rtlCol="0">
            <a:spAutoFit/>
          </a:bodyPr>
          <a:lstStyle/>
          <a:p>
            <a:pPr algn="ctr"/>
            <a:r>
              <a:rPr lang="fr-FR" sz="3200" b="1" dirty="0">
                <a:solidFill>
                  <a:srgbClr val="0070C0"/>
                </a:solidFill>
              </a:rPr>
              <a:t>Préconisations visant à prévenir les EM-AR: Pourquoi  ?</a:t>
            </a:r>
          </a:p>
        </p:txBody>
      </p:sp>
      <p:sp>
        <p:nvSpPr>
          <p:cNvPr id="10" name="Google Shape;108;p4">
            <a:extLst>
              <a:ext uri="{FF2B5EF4-FFF2-40B4-BE49-F238E27FC236}">
                <a16:creationId xmlns:a16="http://schemas.microsoft.com/office/drawing/2014/main" id="{CB2F5565-AD50-4A14-AB1C-CB99494CA9A3}"/>
              </a:ext>
            </a:extLst>
          </p:cNvPr>
          <p:cNvSpPr txBox="1">
            <a:spLocks noGrp="1"/>
          </p:cNvSpPr>
          <p:nvPr>
            <p:ph type="ctrTitle"/>
          </p:nvPr>
        </p:nvSpPr>
        <p:spPr>
          <a:xfrm>
            <a:off x="1374711" y="1132311"/>
            <a:ext cx="9144000" cy="48188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800"/>
              <a:buFont typeface="Calibri"/>
              <a:buNone/>
            </a:pPr>
            <a:r>
              <a:rPr lang="en-US" sz="2400" b="1" i="0" u="none" dirty="0" err="1">
                <a:solidFill>
                  <a:schemeClr val="dk1"/>
                </a:solidFill>
                <a:latin typeface="+mn-lt"/>
                <a:ea typeface="Calibri"/>
                <a:cs typeface="Calibri"/>
                <a:sym typeface="Calibri"/>
              </a:rPr>
              <a:t>Facteurs</a:t>
            </a:r>
            <a:r>
              <a:rPr lang="en-US" sz="2400" b="1" i="0" u="none" dirty="0">
                <a:solidFill>
                  <a:schemeClr val="dk1"/>
                </a:solidFill>
                <a:latin typeface="+mn-lt"/>
                <a:ea typeface="Calibri"/>
                <a:cs typeface="Calibri"/>
                <a:sym typeface="Calibri"/>
              </a:rPr>
              <a:t> de </a:t>
            </a:r>
            <a:r>
              <a:rPr lang="en-US" sz="2400" b="1" i="0" u="none" dirty="0" err="1">
                <a:solidFill>
                  <a:schemeClr val="dk1"/>
                </a:solidFill>
                <a:latin typeface="+mn-lt"/>
                <a:ea typeface="Calibri"/>
                <a:cs typeface="Calibri"/>
                <a:sym typeface="Calibri"/>
              </a:rPr>
              <a:t>risque</a:t>
            </a:r>
            <a:r>
              <a:rPr lang="en-US" sz="2400" b="1" i="0" u="none" dirty="0">
                <a:solidFill>
                  <a:schemeClr val="dk1"/>
                </a:solidFill>
                <a:latin typeface="+mn-lt"/>
                <a:ea typeface="Calibri"/>
                <a:cs typeface="Calibri"/>
                <a:sym typeface="Calibri"/>
              </a:rPr>
              <a:t> </a:t>
            </a:r>
            <a:r>
              <a:rPr lang="en-US" sz="2400" b="1" i="0" u="none" dirty="0" err="1">
                <a:solidFill>
                  <a:schemeClr val="dk1"/>
                </a:solidFill>
                <a:latin typeface="+mn-lt"/>
                <a:ea typeface="Calibri"/>
                <a:cs typeface="Calibri"/>
                <a:sym typeface="Calibri"/>
              </a:rPr>
              <a:t>d’EM</a:t>
            </a:r>
            <a:r>
              <a:rPr lang="en-US" sz="2400" b="1" i="0" u="none" dirty="0">
                <a:solidFill>
                  <a:schemeClr val="dk1"/>
                </a:solidFill>
                <a:latin typeface="+mn-lt"/>
                <a:ea typeface="Calibri"/>
                <a:cs typeface="Calibri"/>
                <a:sym typeface="Calibri"/>
              </a:rPr>
              <a:t> </a:t>
            </a:r>
            <a:r>
              <a:rPr lang="en-US" sz="2400" b="1" i="0" u="none" dirty="0" err="1">
                <a:solidFill>
                  <a:schemeClr val="dk1"/>
                </a:solidFill>
                <a:latin typeface="+mn-lt"/>
                <a:ea typeface="Calibri"/>
                <a:cs typeface="Calibri"/>
                <a:sym typeface="Calibri"/>
              </a:rPr>
              <a:t>en</a:t>
            </a:r>
            <a:r>
              <a:rPr lang="en-US" sz="2400" b="1" i="0" u="none" dirty="0">
                <a:solidFill>
                  <a:schemeClr val="dk1"/>
                </a:solidFill>
                <a:latin typeface="+mn-lt"/>
                <a:ea typeface="Calibri"/>
                <a:cs typeface="Calibri"/>
                <a:sym typeface="Calibri"/>
              </a:rPr>
              <a:t> </a:t>
            </a:r>
            <a:r>
              <a:rPr lang="en-US" sz="2400" b="1" i="0" u="none" dirty="0" err="1">
                <a:solidFill>
                  <a:schemeClr val="dk1"/>
                </a:solidFill>
                <a:latin typeface="+mn-lt"/>
                <a:ea typeface="Calibri"/>
                <a:cs typeface="Calibri"/>
                <a:sym typeface="Calibri"/>
              </a:rPr>
              <a:t>période</a:t>
            </a:r>
            <a:r>
              <a:rPr lang="en-US" sz="2400" b="1" i="0" u="none" dirty="0">
                <a:solidFill>
                  <a:schemeClr val="dk1"/>
                </a:solidFill>
                <a:latin typeface="+mn-lt"/>
                <a:ea typeface="Calibri"/>
                <a:cs typeface="Calibri"/>
                <a:sym typeface="Calibri"/>
              </a:rPr>
              <a:t> </a:t>
            </a:r>
            <a:r>
              <a:rPr lang="fr-FR" sz="2400" b="1" i="0" u="none" dirty="0">
                <a:solidFill>
                  <a:schemeClr val="dk1"/>
                </a:solidFill>
                <a:latin typeface="+mn-lt"/>
                <a:ea typeface="Calibri"/>
                <a:cs typeface="Calibri"/>
                <a:sym typeface="Calibri"/>
              </a:rPr>
              <a:t>CRISE</a:t>
            </a:r>
            <a:endParaRPr sz="2400" b="1" dirty="0">
              <a:latin typeface="+mn-lt"/>
            </a:endParaRPr>
          </a:p>
        </p:txBody>
      </p:sp>
      <p:sp>
        <p:nvSpPr>
          <p:cNvPr id="13" name="Google Shape;107;p4">
            <a:extLst>
              <a:ext uri="{FF2B5EF4-FFF2-40B4-BE49-F238E27FC236}">
                <a16:creationId xmlns:a16="http://schemas.microsoft.com/office/drawing/2014/main" id="{2BB0A2A1-8951-4164-9A99-1F56B42A9A25}"/>
              </a:ext>
            </a:extLst>
          </p:cNvPr>
          <p:cNvSpPr txBox="1"/>
          <p:nvPr/>
        </p:nvSpPr>
        <p:spPr>
          <a:xfrm>
            <a:off x="2924578" y="2521298"/>
            <a:ext cx="6141470" cy="2862282"/>
          </a:xfrm>
          <a:prstGeom prst="rect">
            <a:avLst/>
          </a:prstGeom>
          <a:noFill/>
          <a:ln w="38100" cap="flat" cmpd="sng">
            <a:solidFill>
              <a:srgbClr val="2480BB"/>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strike="noStrike" cap="none" dirty="0">
                <a:solidFill>
                  <a:schemeClr val="dk1"/>
                </a:solidFill>
                <a:ea typeface="Calibri"/>
                <a:cs typeface="Calibri"/>
                <a:sym typeface="Calibri"/>
              </a:rPr>
              <a:t>Un </a:t>
            </a:r>
            <a:r>
              <a:rPr lang="en-US" sz="2000" b="0" i="0" u="none" strike="noStrike" cap="none" dirty="0" err="1">
                <a:solidFill>
                  <a:schemeClr val="dk1"/>
                </a:solidFill>
                <a:ea typeface="Calibri"/>
                <a:cs typeface="Calibri"/>
                <a:sym typeface="Calibri"/>
              </a:rPr>
              <a:t>environnement</a:t>
            </a:r>
            <a:r>
              <a:rPr lang="en-US" sz="2000" b="0" i="0" u="none" strike="noStrike" cap="none" dirty="0">
                <a:solidFill>
                  <a:schemeClr val="dk1"/>
                </a:solidFill>
                <a:ea typeface="Calibri"/>
                <a:cs typeface="Calibri"/>
                <a:sym typeface="Calibri"/>
              </a:rPr>
              <a:t> nouveau </a:t>
            </a:r>
            <a:endParaRPr sz="2000" b="0" i="0" u="none" strike="noStrike" cap="none" dirty="0">
              <a:solidFill>
                <a:schemeClr val="dk1"/>
              </a:solidFill>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r>
              <a:rPr lang="en-US" sz="2000" b="0" i="0" u="none" strike="noStrike" cap="none" dirty="0">
                <a:solidFill>
                  <a:schemeClr val="dk1"/>
                </a:solidFill>
                <a:ea typeface="Calibri"/>
                <a:cs typeface="Calibri"/>
                <a:sym typeface="Calibri"/>
              </a:rPr>
              <a:t>et/</a:t>
            </a:r>
            <a:r>
              <a:rPr lang="en-US" sz="2000" b="0" i="0" u="none" strike="noStrike" cap="none" dirty="0" err="1">
                <a:solidFill>
                  <a:schemeClr val="dk1"/>
                </a:solidFill>
                <a:ea typeface="Calibri"/>
                <a:cs typeface="Calibri"/>
                <a:sym typeface="Calibri"/>
              </a:rPr>
              <a:t>ou</a:t>
            </a:r>
            <a:r>
              <a:rPr lang="en-US" sz="2000" b="0" i="0" u="none" strike="noStrike" cap="none" dirty="0">
                <a:solidFill>
                  <a:schemeClr val="dk1"/>
                </a:solidFill>
                <a:ea typeface="Calibri"/>
                <a:cs typeface="Calibri"/>
                <a:sym typeface="Calibri"/>
              </a:rPr>
              <a:t> </a:t>
            </a:r>
            <a:r>
              <a:rPr lang="en-US" sz="2000" b="0" i="0" u="none" strike="noStrike" cap="none" dirty="0" err="1">
                <a:solidFill>
                  <a:schemeClr val="dk1"/>
                </a:solidFill>
                <a:ea typeface="Calibri"/>
                <a:cs typeface="Calibri"/>
                <a:sym typeface="Calibri"/>
              </a:rPr>
              <a:t>peu</a:t>
            </a:r>
            <a:r>
              <a:rPr lang="en-US" sz="2000" b="0" i="0" u="none" strike="noStrike" cap="none" dirty="0">
                <a:solidFill>
                  <a:schemeClr val="dk1"/>
                </a:solidFill>
                <a:ea typeface="Calibri"/>
                <a:cs typeface="Calibri"/>
                <a:sym typeface="Calibri"/>
              </a:rPr>
              <a:t> </a:t>
            </a:r>
            <a:r>
              <a:rPr lang="en-US" sz="2000" b="0" i="0" u="none" strike="noStrike" cap="none" dirty="0" err="1">
                <a:solidFill>
                  <a:schemeClr val="dk1"/>
                </a:solidFill>
                <a:ea typeface="Calibri"/>
                <a:cs typeface="Calibri"/>
                <a:sym typeface="Calibri"/>
              </a:rPr>
              <a:t>adapté</a:t>
            </a:r>
            <a:r>
              <a:rPr lang="en-US" sz="2000" b="0" i="0" u="none" strike="noStrike" cap="none" dirty="0">
                <a:solidFill>
                  <a:schemeClr val="dk1"/>
                </a:solidFill>
                <a:ea typeface="Calibri"/>
                <a:cs typeface="Calibri"/>
                <a:sym typeface="Calibri"/>
              </a:rPr>
              <a:t> </a:t>
            </a:r>
            <a:endParaRPr lang="en-US" dirty="0">
              <a:ea typeface="Calibri"/>
            </a:endParaRPr>
          </a:p>
          <a:p>
            <a:pPr marL="0" marR="0" lvl="0" indent="0" algn="ctr" rtl="0">
              <a:lnSpc>
                <a:spcPct val="100000"/>
              </a:lnSpc>
              <a:spcBef>
                <a:spcPts val="0"/>
              </a:spcBef>
              <a:spcAft>
                <a:spcPts val="0"/>
              </a:spcAft>
              <a:buClr>
                <a:schemeClr val="dk1"/>
              </a:buClr>
              <a:buSzPts val="2000"/>
              <a:buFont typeface="Calibri"/>
              <a:buNone/>
            </a:pPr>
            <a:r>
              <a:rPr lang="fr-FR" sz="2000" b="0" i="0" u="none" strike="noStrike" cap="none" dirty="0">
                <a:solidFill>
                  <a:schemeClr val="dk1"/>
                </a:solidFill>
                <a:ea typeface="Calibri"/>
                <a:cs typeface="Calibri"/>
                <a:sym typeface="Calibri"/>
              </a:rPr>
              <a:t>« Réanimations hors les murs »</a:t>
            </a:r>
            <a:endParaRPr sz="2000" b="0" i="0" u="none" strike="noStrike" cap="none" dirty="0">
              <a:solidFill>
                <a:schemeClr val="dk1"/>
              </a:solidFill>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endParaRPr lang="en-US" sz="2000" b="0" i="0" u="none" strike="noStrike" cap="none" dirty="0">
              <a:solidFill>
                <a:schemeClr val="dk1"/>
              </a:solidFill>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r>
              <a:rPr lang="en-US" sz="2000" b="0" i="0" u="none" strike="noStrike" cap="none" dirty="0">
                <a:solidFill>
                  <a:schemeClr val="dk1"/>
                </a:solidFill>
                <a:ea typeface="Calibri"/>
                <a:cs typeface="Calibri"/>
                <a:sym typeface="Calibri"/>
              </a:rPr>
              <a:t>Des </a:t>
            </a:r>
            <a:r>
              <a:rPr lang="en-US" sz="2000" b="0" i="0" u="none" strike="noStrike" cap="none" dirty="0" err="1">
                <a:solidFill>
                  <a:schemeClr val="dk1"/>
                </a:solidFill>
                <a:ea typeface="Calibri"/>
                <a:cs typeface="Calibri"/>
                <a:sym typeface="Calibri"/>
              </a:rPr>
              <a:t>équipes</a:t>
            </a:r>
            <a:r>
              <a:rPr lang="en-US" sz="2000" b="0" i="0" u="none" strike="noStrike" cap="none" dirty="0">
                <a:solidFill>
                  <a:schemeClr val="dk1"/>
                </a:solidFill>
                <a:ea typeface="Calibri"/>
                <a:cs typeface="Calibri"/>
                <a:sym typeface="Calibri"/>
              </a:rPr>
              <a:t> </a:t>
            </a:r>
            <a:r>
              <a:rPr lang="en-US" sz="2000" b="0" i="0" u="none" strike="noStrike" cap="none" dirty="0" err="1">
                <a:solidFill>
                  <a:schemeClr val="dk1"/>
                </a:solidFill>
                <a:ea typeface="Calibri"/>
                <a:cs typeface="Calibri"/>
                <a:sym typeface="Calibri"/>
              </a:rPr>
              <a:t>soignantes</a:t>
            </a:r>
            <a:r>
              <a:rPr lang="en-US" sz="2000" b="0" i="0" u="none" strike="noStrike" cap="none" dirty="0">
                <a:solidFill>
                  <a:schemeClr val="dk1"/>
                </a:solidFill>
                <a:ea typeface="Calibri"/>
                <a:cs typeface="Calibri"/>
                <a:sym typeface="Calibri"/>
              </a:rPr>
              <a:t> </a:t>
            </a:r>
            <a:r>
              <a:rPr lang="en-US" sz="2000" b="0" i="0" u="none" strike="noStrike" cap="none" dirty="0" err="1">
                <a:solidFill>
                  <a:schemeClr val="dk1"/>
                </a:solidFill>
                <a:ea typeface="Calibri"/>
                <a:cs typeface="Calibri"/>
                <a:sym typeface="Calibri"/>
              </a:rPr>
              <a:t>réorganisées</a:t>
            </a:r>
            <a:r>
              <a:rPr lang="en-US" sz="2000" b="0" i="0" u="none" strike="noStrike" cap="none" dirty="0">
                <a:solidFill>
                  <a:schemeClr val="dk1"/>
                </a:solidFill>
                <a:ea typeface="Calibri"/>
                <a:cs typeface="Calibri"/>
                <a:sym typeface="Calibri"/>
              </a:rPr>
              <a:t> </a:t>
            </a:r>
            <a:r>
              <a:rPr lang="en-US" sz="2000" b="0" i="0" u="none" strike="noStrike" cap="none" dirty="0" err="1">
                <a:solidFill>
                  <a:schemeClr val="dk1"/>
                </a:solidFill>
                <a:ea typeface="Calibri"/>
                <a:cs typeface="Calibri"/>
                <a:sym typeface="Calibri"/>
              </a:rPr>
              <a:t>en</a:t>
            </a:r>
            <a:r>
              <a:rPr lang="en-US" sz="2000" b="0" i="0" u="none" strike="noStrike" cap="none" dirty="0">
                <a:solidFill>
                  <a:schemeClr val="dk1"/>
                </a:solidFill>
                <a:ea typeface="Calibri"/>
                <a:cs typeface="Calibri"/>
                <a:sym typeface="Calibri"/>
              </a:rPr>
              <a:t> </a:t>
            </a:r>
            <a:r>
              <a:rPr lang="en-US" sz="2000" b="0" i="0" u="none" strike="noStrike" cap="none" dirty="0" err="1">
                <a:solidFill>
                  <a:schemeClr val="dk1"/>
                </a:solidFill>
                <a:ea typeface="Calibri"/>
                <a:cs typeface="Calibri"/>
                <a:sym typeface="Calibri"/>
              </a:rPr>
              <a:t>urgence</a:t>
            </a:r>
            <a:endParaRPr sz="1400" b="0" i="0" u="none" strike="noStrike" cap="none" dirty="0">
              <a:solidFill>
                <a:srgbClr val="000000"/>
              </a:solidFill>
              <a:ea typeface="Arial"/>
              <a:cs typeface="Arial"/>
              <a:sym typeface="Arial"/>
            </a:endParaRPr>
          </a:p>
          <a:p>
            <a:pPr marL="0" marR="0" lvl="0" indent="0" algn="ctr" rtl="0">
              <a:lnSpc>
                <a:spcPct val="100000"/>
              </a:lnSpc>
              <a:spcBef>
                <a:spcPts val="0"/>
              </a:spcBef>
              <a:spcAft>
                <a:spcPts val="0"/>
              </a:spcAft>
              <a:buClr>
                <a:schemeClr val="dk1"/>
              </a:buClr>
              <a:buSzPts val="2000"/>
              <a:buFont typeface="Calibri"/>
              <a:buNone/>
            </a:pPr>
            <a:endParaRPr sz="2000" b="0" i="0" u="none" strike="noStrike" cap="none" dirty="0">
              <a:solidFill>
                <a:schemeClr val="dk1"/>
              </a:solidFill>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r>
              <a:rPr lang="en-US" sz="2000" b="0" i="0" u="none" strike="noStrike" cap="none" dirty="0">
                <a:solidFill>
                  <a:schemeClr val="dk1"/>
                </a:solidFill>
                <a:ea typeface="Calibri"/>
                <a:cs typeface="Calibri"/>
                <a:sym typeface="Calibri"/>
              </a:rPr>
              <a:t>Des situations </a:t>
            </a:r>
            <a:r>
              <a:rPr lang="en-US" sz="2000" b="0" i="0" u="none" strike="noStrike" cap="none" dirty="0" err="1">
                <a:solidFill>
                  <a:schemeClr val="dk1"/>
                </a:solidFill>
                <a:ea typeface="Calibri"/>
                <a:cs typeface="Calibri"/>
                <a:sym typeface="Calibri"/>
              </a:rPr>
              <a:t>rapidement</a:t>
            </a:r>
            <a:r>
              <a:rPr lang="en-US" sz="2000" b="0" i="0" u="none" strike="noStrike" cap="none" dirty="0">
                <a:solidFill>
                  <a:schemeClr val="dk1"/>
                </a:solidFill>
                <a:ea typeface="Calibri"/>
                <a:cs typeface="Calibri"/>
                <a:sym typeface="Calibri"/>
              </a:rPr>
              <a:t> </a:t>
            </a:r>
            <a:r>
              <a:rPr lang="en-US" sz="2000" b="0" i="0" u="none" strike="noStrike" cap="none" dirty="0" err="1">
                <a:solidFill>
                  <a:schemeClr val="dk1"/>
                </a:solidFill>
                <a:ea typeface="Calibri"/>
                <a:cs typeface="Calibri"/>
                <a:sym typeface="Calibri"/>
              </a:rPr>
              <a:t>évolutives</a:t>
            </a:r>
            <a:r>
              <a:rPr lang="en-US" sz="2000" b="0" i="0" u="none" strike="noStrike" cap="none" dirty="0">
                <a:solidFill>
                  <a:schemeClr val="dk1"/>
                </a:solidFill>
                <a:ea typeface="Calibri"/>
                <a:cs typeface="Calibri"/>
                <a:sym typeface="Calibri"/>
              </a:rPr>
              <a:t> : </a:t>
            </a:r>
          </a:p>
          <a:p>
            <a:pPr marL="0" marR="0" lvl="0" indent="0" algn="ctr" rtl="0">
              <a:lnSpc>
                <a:spcPct val="100000"/>
              </a:lnSpc>
              <a:spcBef>
                <a:spcPts val="0"/>
              </a:spcBef>
              <a:spcAft>
                <a:spcPts val="0"/>
              </a:spcAft>
              <a:buClr>
                <a:schemeClr val="dk1"/>
              </a:buClr>
              <a:buSzPts val="2000"/>
              <a:buFont typeface="Calibri"/>
              <a:buNone/>
            </a:pPr>
            <a:r>
              <a:rPr lang="en-US" sz="2000" b="0" i="0" u="none" strike="noStrike" cap="none" dirty="0" err="1">
                <a:solidFill>
                  <a:schemeClr val="dk1"/>
                </a:solidFill>
                <a:ea typeface="Calibri"/>
                <a:cs typeface="Calibri"/>
                <a:sym typeface="Calibri"/>
              </a:rPr>
              <a:t>armement</a:t>
            </a:r>
            <a:r>
              <a:rPr lang="en-US" sz="2000" b="0" i="0" u="none" strike="noStrike" cap="none" dirty="0">
                <a:solidFill>
                  <a:schemeClr val="dk1"/>
                </a:solidFill>
                <a:ea typeface="Calibri"/>
                <a:cs typeface="Calibri"/>
                <a:sym typeface="Calibri"/>
              </a:rPr>
              <a:t> et </a:t>
            </a:r>
            <a:r>
              <a:rPr lang="en-US" sz="2000" b="0" i="0" u="none" strike="noStrike" cap="none" dirty="0" err="1">
                <a:solidFill>
                  <a:schemeClr val="dk1"/>
                </a:solidFill>
                <a:ea typeface="Calibri"/>
                <a:cs typeface="Calibri"/>
                <a:sym typeface="Calibri"/>
              </a:rPr>
              <a:t>désarmement</a:t>
            </a:r>
            <a:r>
              <a:rPr lang="en-US" sz="2000" b="0" i="0" u="none" strike="noStrike" cap="none" dirty="0">
                <a:solidFill>
                  <a:schemeClr val="dk1"/>
                </a:solidFill>
                <a:ea typeface="Calibri"/>
                <a:cs typeface="Calibri"/>
                <a:sym typeface="Calibri"/>
              </a:rPr>
              <a:t> des </a:t>
            </a:r>
            <a:r>
              <a:rPr lang="en-US" sz="2000" b="0" i="0" u="none" strike="noStrike" cap="none" dirty="0" err="1">
                <a:solidFill>
                  <a:schemeClr val="dk1"/>
                </a:solidFill>
                <a:ea typeface="Calibri"/>
                <a:cs typeface="Calibri"/>
                <a:sym typeface="Calibri"/>
              </a:rPr>
              <a:t>unités</a:t>
            </a:r>
            <a:r>
              <a:rPr lang="en-US" sz="2000" b="0" i="0" u="none" strike="noStrike" cap="none" dirty="0">
                <a:solidFill>
                  <a:schemeClr val="dk1"/>
                </a:solidFill>
                <a:ea typeface="Calibri"/>
                <a:cs typeface="Calibri"/>
                <a:sym typeface="Calibri"/>
              </a:rPr>
              <a:t> </a:t>
            </a:r>
            <a:r>
              <a:rPr lang="fr-FR" sz="2000" b="0" i="0" u="none" strike="noStrike" cap="none" dirty="0">
                <a:solidFill>
                  <a:schemeClr val="dk1"/>
                </a:solidFill>
                <a:ea typeface="Calibri"/>
                <a:cs typeface="Calibri"/>
                <a:sym typeface="Calibri"/>
              </a:rPr>
              <a:t>CRISE</a:t>
            </a:r>
            <a:endParaRPr sz="2000" b="0" i="0" u="none" strike="noStrike" cap="none" dirty="0">
              <a:solidFill>
                <a:schemeClr val="dk1"/>
              </a:solidFill>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r>
              <a:rPr lang="en-US" sz="2000" dirty="0">
                <a:solidFill>
                  <a:schemeClr val="dk1"/>
                </a:solidFill>
                <a:ea typeface="Calibri"/>
                <a:cs typeface="Calibri"/>
                <a:sym typeface="Calibri"/>
              </a:rPr>
              <a:t>   </a:t>
            </a:r>
            <a:endParaRPr sz="2000" dirty="0">
              <a:solidFill>
                <a:schemeClr val="dk1"/>
              </a:solidFill>
              <a:ea typeface="Calibri"/>
              <a:cs typeface="Calibri"/>
              <a:sym typeface="Calibri"/>
            </a:endParaRPr>
          </a:p>
        </p:txBody>
      </p:sp>
      <p:pic>
        <p:nvPicPr>
          <p:cNvPr id="14" name="Google Shape;109;p4">
            <a:extLst>
              <a:ext uri="{FF2B5EF4-FFF2-40B4-BE49-F238E27FC236}">
                <a16:creationId xmlns:a16="http://schemas.microsoft.com/office/drawing/2014/main" id="{1CEF2003-1942-4CFC-BCAF-9F62071952BF}"/>
              </a:ext>
            </a:extLst>
          </p:cNvPr>
          <p:cNvPicPr preferRelativeResize="0"/>
          <p:nvPr/>
        </p:nvPicPr>
        <p:blipFill>
          <a:blip r:embed="rId2">
            <a:alphaModFix/>
          </a:blip>
          <a:stretch>
            <a:fillRect/>
          </a:stretch>
        </p:blipFill>
        <p:spPr>
          <a:xfrm>
            <a:off x="762876" y="1800808"/>
            <a:ext cx="2456186" cy="2293203"/>
          </a:xfrm>
          <a:prstGeom prst="rect">
            <a:avLst/>
          </a:prstGeom>
          <a:noFill/>
          <a:ln>
            <a:noFill/>
          </a:ln>
        </p:spPr>
      </p:pic>
      <p:pic>
        <p:nvPicPr>
          <p:cNvPr id="15" name="Google Shape;110;p4">
            <a:extLst>
              <a:ext uri="{FF2B5EF4-FFF2-40B4-BE49-F238E27FC236}">
                <a16:creationId xmlns:a16="http://schemas.microsoft.com/office/drawing/2014/main" id="{9E57DA4E-CB27-46C9-B0F5-828C06DAA464}"/>
              </a:ext>
            </a:extLst>
          </p:cNvPr>
          <p:cNvPicPr preferRelativeResize="0"/>
          <p:nvPr/>
        </p:nvPicPr>
        <p:blipFill>
          <a:blip r:embed="rId3">
            <a:alphaModFix/>
          </a:blip>
          <a:stretch>
            <a:fillRect/>
          </a:stretch>
        </p:blipFill>
        <p:spPr>
          <a:xfrm>
            <a:off x="8838222" y="3794777"/>
            <a:ext cx="2456186" cy="2519919"/>
          </a:xfrm>
          <a:prstGeom prst="rect">
            <a:avLst/>
          </a:prstGeom>
          <a:noFill/>
          <a:ln>
            <a:noFill/>
          </a:ln>
        </p:spPr>
      </p:pic>
    </p:spTree>
    <p:extLst>
      <p:ext uri="{BB962C8B-B14F-4D97-AF65-F5344CB8AC3E}">
        <p14:creationId xmlns:p14="http://schemas.microsoft.com/office/powerpoint/2010/main" val="813929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73" name="Freeform: Shape 72">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26" name="Picture 2" descr="Les espaces de discussion ou l'importance de parler du travail - Mieux">
            <a:extLst>
              <a:ext uri="{FF2B5EF4-FFF2-40B4-BE49-F238E27FC236}">
                <a16:creationId xmlns:a16="http://schemas.microsoft.com/office/drawing/2014/main" id="{AE4DBE73-CDD0-4A4E-9897-65DACFCB0A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6067"/>
          <a:stretch/>
        </p:blipFill>
        <p:spPr bwMode="auto">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2" name="Espace réservé du pied de page 1">
            <a:extLst>
              <a:ext uri="{FF2B5EF4-FFF2-40B4-BE49-F238E27FC236}">
                <a16:creationId xmlns:a16="http://schemas.microsoft.com/office/drawing/2014/main" id="{EA532E72-A93B-418A-BD1A-F9896605AD0E}"/>
              </a:ext>
            </a:extLst>
          </p:cNvPr>
          <p:cNvSpPr>
            <a:spLocks noGrp="1"/>
          </p:cNvSpPr>
          <p:nvPr>
            <p:ph type="ftr" sz="quarter" idx="11"/>
          </p:nvPr>
        </p:nvSpPr>
        <p:spPr>
          <a:xfrm>
            <a:off x="4038600" y="6387172"/>
            <a:ext cx="4114800" cy="365125"/>
          </a:xfrm>
        </p:spPr>
        <p:txBody>
          <a:bodyPr vert="horz" lIns="91440" tIns="45720" rIns="91440" bIns="45720" rtlCol="0" anchor="ctr">
            <a:normAutofit/>
          </a:bodyPr>
          <a:lstStyle/>
          <a:p>
            <a:pPr>
              <a:lnSpc>
                <a:spcPct val="90000"/>
              </a:lnSpc>
              <a:spcAft>
                <a:spcPts val="600"/>
              </a:spcAft>
            </a:pPr>
            <a:r>
              <a:rPr lang="en-US" sz="900" kern="1200">
                <a:solidFill>
                  <a:schemeClr val="tx1">
                    <a:tint val="75000"/>
                  </a:schemeClr>
                </a:solidFill>
                <a:latin typeface="+mn-lt"/>
                <a:ea typeface="+mn-ea"/>
                <a:cs typeface="+mn-cs"/>
                <a:sym typeface="Calibri"/>
              </a:rPr>
              <a:t>Prévention des erreurs médicamenteuses en anesthésie et en reanimation </a:t>
            </a:r>
            <a:br>
              <a:rPr lang="en-US" sz="900" kern="1200">
                <a:solidFill>
                  <a:schemeClr val="tx1">
                    <a:tint val="75000"/>
                  </a:schemeClr>
                </a:solidFill>
                <a:latin typeface="+mn-lt"/>
                <a:ea typeface="+mn-ea"/>
                <a:cs typeface="+mn-cs"/>
                <a:sym typeface="Calibri"/>
              </a:rPr>
            </a:br>
            <a:r>
              <a:rPr lang="en-US" sz="900" kern="1200">
                <a:solidFill>
                  <a:schemeClr val="tx1">
                    <a:tint val="75000"/>
                  </a:schemeClr>
                </a:solidFill>
                <a:latin typeface="+mn-lt"/>
                <a:ea typeface="+mn-ea"/>
                <a:cs typeface="+mn-cs"/>
                <a:sym typeface="Calibri"/>
              </a:rPr>
              <a:t>en période de crise sanitaire aigüe; Version Mai 2020</a:t>
            </a:r>
            <a:endParaRPr lang="en-US" sz="900" kern="1200">
              <a:solidFill>
                <a:schemeClr val="tx1">
                  <a:tint val="75000"/>
                </a:schemeClr>
              </a:solidFill>
              <a:latin typeface="+mn-lt"/>
              <a:ea typeface="+mn-ea"/>
              <a:cs typeface="+mn-cs"/>
            </a:endParaRPr>
          </a:p>
        </p:txBody>
      </p:sp>
      <p:sp>
        <p:nvSpPr>
          <p:cNvPr id="3" name="Espace réservé du numéro de diapositive 2">
            <a:extLst>
              <a:ext uri="{FF2B5EF4-FFF2-40B4-BE49-F238E27FC236}">
                <a16:creationId xmlns:a16="http://schemas.microsoft.com/office/drawing/2014/main" id="{42BD7C24-1EE9-4B78-9C0A-DBB4FB02F88D}"/>
              </a:ext>
            </a:extLst>
          </p:cNvPr>
          <p:cNvSpPr>
            <a:spLocks noGrp="1"/>
          </p:cNvSpPr>
          <p:nvPr>
            <p:ph type="sldNum" sz="quarter" idx="12"/>
          </p:nvPr>
        </p:nvSpPr>
        <p:spPr>
          <a:xfrm>
            <a:off x="8610600" y="6387172"/>
            <a:ext cx="2743200" cy="365125"/>
          </a:xfrm>
        </p:spPr>
        <p:txBody>
          <a:bodyPr vert="horz" lIns="91440" tIns="45720" rIns="91440" bIns="45720" rtlCol="0" anchor="ctr">
            <a:normAutofit/>
          </a:bodyPr>
          <a:lstStyle/>
          <a:p>
            <a:pPr algn="r">
              <a:spcAft>
                <a:spcPts val="600"/>
              </a:spcAft>
            </a:pPr>
            <a:fld id="{815EBFAA-CE30-46F1-BE51-457160F6CB4F}" type="slidenum">
              <a:rPr lang="en-US" smtClean="0"/>
              <a:pPr algn="r">
                <a:spcAft>
                  <a:spcPts val="600"/>
                </a:spcAft>
              </a:pPr>
              <a:t>50</a:t>
            </a:fld>
            <a:endParaRPr lang="en-US"/>
          </a:p>
        </p:txBody>
      </p:sp>
    </p:spTree>
    <p:extLst>
      <p:ext uri="{BB962C8B-B14F-4D97-AF65-F5344CB8AC3E}">
        <p14:creationId xmlns:p14="http://schemas.microsoft.com/office/powerpoint/2010/main" val="3300203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8D3E227-CF5A-4990-A79D-81F98545A2E8}"/>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9D379D7F-D300-45DC-930F-D304A988B771}"/>
              </a:ext>
            </a:extLst>
          </p:cNvPr>
          <p:cNvSpPr>
            <a:spLocks noGrp="1"/>
          </p:cNvSpPr>
          <p:nvPr>
            <p:ph type="sldNum" sz="quarter" idx="12"/>
          </p:nvPr>
        </p:nvSpPr>
        <p:spPr/>
        <p:txBody>
          <a:bodyPr/>
          <a:lstStyle/>
          <a:p>
            <a:fld id="{815EBFAA-CE30-46F1-BE51-457160F6CB4F}" type="slidenum">
              <a:rPr lang="fr-FR" smtClean="0"/>
              <a:pPr/>
              <a:t>51</a:t>
            </a:fld>
            <a:endParaRPr lang="fr-FR"/>
          </a:p>
        </p:txBody>
      </p:sp>
      <p:pic>
        <p:nvPicPr>
          <p:cNvPr id="4" name="Picture 10">
            <a:extLst>
              <a:ext uri="{FF2B5EF4-FFF2-40B4-BE49-F238E27FC236}">
                <a16:creationId xmlns:a16="http://schemas.microsoft.com/office/drawing/2014/main" id="{069F2DA2-1A1F-41B6-8C9E-83E1D5C72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8570" y="2374281"/>
            <a:ext cx="1927225" cy="192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590367FC-3DEF-4304-914E-590F07C22A5B}"/>
              </a:ext>
            </a:extLst>
          </p:cNvPr>
          <p:cNvSpPr/>
          <p:nvPr/>
        </p:nvSpPr>
        <p:spPr>
          <a:xfrm>
            <a:off x="973493" y="1178736"/>
            <a:ext cx="9242111" cy="4500527"/>
          </a:xfrm>
          <a:prstGeom prst="rect">
            <a:avLst/>
          </a:prstGeom>
        </p:spPr>
        <p:txBody>
          <a:bodyPr wrap="square">
            <a:spAutoFit/>
          </a:bodyPr>
          <a:lstStyle/>
          <a:p>
            <a:pPr>
              <a:lnSpc>
                <a:spcPct val="115000"/>
              </a:lnSpc>
              <a:spcAft>
                <a:spcPts val="0"/>
              </a:spcAft>
            </a:pPr>
            <a:r>
              <a:rPr lang="fr-FR" sz="2400" b="1" dirty="0">
                <a:latin typeface="Calibri" panose="020F0502020204030204" pitchFamily="34" charset="0"/>
                <a:ea typeface="Calibri" panose="020F0502020204030204" pitchFamily="34" charset="0"/>
                <a:cs typeface="Calibri" panose="020F0502020204030204" pitchFamily="34" charset="0"/>
              </a:rPr>
              <a:t>Des préconisations visant la </a:t>
            </a:r>
          </a:p>
          <a:p>
            <a:pPr>
              <a:lnSpc>
                <a:spcPct val="115000"/>
              </a:lnSpc>
              <a:spcAft>
                <a:spcPts val="0"/>
              </a:spcAft>
            </a:pPr>
            <a:r>
              <a:rPr lang="fr-FR" sz="2400" b="1" i="1" dirty="0">
                <a:solidFill>
                  <a:srgbClr val="0070C0"/>
                </a:solidFill>
                <a:latin typeface="Calibri" panose="020F0502020204030204" pitchFamily="34" charset="0"/>
                <a:ea typeface="Calibri" panose="020F0502020204030204" pitchFamily="34" charset="0"/>
                <a:cs typeface="Calibri" panose="020F0502020204030204" pitchFamily="34" charset="0"/>
              </a:rPr>
              <a:t>Prévention des erreurs médicamenteuses</a:t>
            </a:r>
            <a:r>
              <a:rPr lang="fr-FR"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fr-FR" sz="2400" b="1" i="1" dirty="0">
                <a:solidFill>
                  <a:srgbClr val="0070C0"/>
                </a:solidFill>
                <a:latin typeface="Calibri" panose="020F0502020204030204" pitchFamily="34" charset="0"/>
                <a:ea typeface="Calibri" panose="020F0502020204030204" pitchFamily="34" charset="0"/>
                <a:cs typeface="Calibri" panose="020F0502020204030204" pitchFamily="34" charset="0"/>
              </a:rPr>
              <a:t>en anesthésie et </a:t>
            </a:r>
          </a:p>
          <a:p>
            <a:pPr>
              <a:lnSpc>
                <a:spcPct val="115000"/>
              </a:lnSpc>
              <a:spcAft>
                <a:spcPts val="0"/>
              </a:spcAft>
            </a:pPr>
            <a:r>
              <a:rPr lang="fr-FR" sz="2400" b="1" i="1" dirty="0">
                <a:solidFill>
                  <a:srgbClr val="0070C0"/>
                </a:solidFill>
                <a:latin typeface="Calibri" panose="020F0502020204030204" pitchFamily="34" charset="0"/>
                <a:ea typeface="Calibri" panose="020F0502020204030204" pitchFamily="34" charset="0"/>
                <a:cs typeface="Calibri" panose="020F0502020204030204" pitchFamily="34" charset="0"/>
              </a:rPr>
              <a:t>en réanimation (EM-AR) en période de crise sanitaire aigüe :</a:t>
            </a:r>
          </a:p>
          <a:p>
            <a:pPr>
              <a:lnSpc>
                <a:spcPct val="115000"/>
              </a:lnSpc>
              <a:spcAft>
                <a:spcPts val="0"/>
              </a:spcAft>
            </a:pPr>
            <a:endParaRPr lang="fr-FR" sz="105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436688" indent="-342900">
              <a:lnSpc>
                <a:spcPct val="115000"/>
              </a:lnSpc>
              <a:spcAft>
                <a:spcPts val="0"/>
              </a:spcAft>
              <a:buFont typeface="Arial" panose="020B0604020202020204" pitchFamily="34" charset="0"/>
              <a:buChar char="•"/>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Pourquoi ?</a:t>
            </a:r>
          </a:p>
          <a:p>
            <a:pPr marL="1436688" indent="-342900">
              <a:lnSpc>
                <a:spcPct val="115000"/>
              </a:lnSpc>
              <a:spcAft>
                <a:spcPts val="0"/>
              </a:spcAft>
              <a:buFont typeface="Arial" panose="020B0604020202020204" pitchFamily="34" charset="0"/>
              <a:buChar char="•"/>
            </a:pPr>
            <a:endPar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436688" indent="-342900">
              <a:lnSpc>
                <a:spcPct val="115000"/>
              </a:lnSpc>
              <a:spcAft>
                <a:spcPts val="0"/>
              </a:spcAft>
              <a:buFont typeface="Arial" panose="020B0604020202020204" pitchFamily="34" charset="0"/>
              <a:buChar char="•"/>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Pour qui ?</a:t>
            </a:r>
          </a:p>
          <a:p>
            <a:pPr marL="1436688" indent="-342900">
              <a:lnSpc>
                <a:spcPct val="115000"/>
              </a:lnSpc>
              <a:spcAft>
                <a:spcPts val="0"/>
              </a:spcAft>
              <a:buFont typeface="Arial" panose="020B0604020202020204" pitchFamily="34" charset="0"/>
              <a:buChar char="•"/>
            </a:pPr>
            <a:endPar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436688" indent="-342900">
              <a:lnSpc>
                <a:spcPct val="115000"/>
              </a:lnSpc>
              <a:spcAft>
                <a:spcPts val="0"/>
              </a:spcAft>
              <a:buFont typeface="Arial" panose="020B0604020202020204" pitchFamily="34" charset="0"/>
              <a:buChar char="•"/>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Quelles préconisations ?</a:t>
            </a:r>
          </a:p>
          <a:p>
            <a:pPr marL="1436688" indent="-342900">
              <a:lnSpc>
                <a:spcPct val="115000"/>
              </a:lnSpc>
              <a:spcAft>
                <a:spcPts val="0"/>
              </a:spcAft>
              <a:buFont typeface="Arial" panose="020B0604020202020204" pitchFamily="34" charset="0"/>
              <a:buChar char="•"/>
            </a:pPr>
            <a:endPar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1436688" indent="-342900">
              <a:lnSpc>
                <a:spcPct val="115000"/>
              </a:lnSpc>
              <a:spcAft>
                <a:spcPts val="0"/>
              </a:spcAft>
              <a:buFont typeface="Arial" panose="020B0604020202020204" pitchFamily="34" charset="0"/>
              <a:buChar char="•"/>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Et maintenant ?</a:t>
            </a:r>
            <a:endPar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 coins arrondis 5">
            <a:extLst>
              <a:ext uri="{FF2B5EF4-FFF2-40B4-BE49-F238E27FC236}">
                <a16:creationId xmlns:a16="http://schemas.microsoft.com/office/drawing/2014/main" id="{C2C43C38-5B3E-47C4-9B89-81EC1A90AFD9}"/>
              </a:ext>
            </a:extLst>
          </p:cNvPr>
          <p:cNvSpPr/>
          <p:nvPr/>
        </p:nvSpPr>
        <p:spPr>
          <a:xfrm>
            <a:off x="1976396" y="5080819"/>
            <a:ext cx="4965178" cy="7324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87422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99B65E8-9165-4FFC-885B-0DA37F269A5E}"/>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D3993839-69FC-4B30-86CF-AE22D3F600A6}"/>
              </a:ext>
            </a:extLst>
          </p:cNvPr>
          <p:cNvSpPr>
            <a:spLocks noGrp="1"/>
          </p:cNvSpPr>
          <p:nvPr>
            <p:ph type="sldNum" sz="quarter" idx="12"/>
          </p:nvPr>
        </p:nvSpPr>
        <p:spPr/>
        <p:txBody>
          <a:bodyPr/>
          <a:lstStyle/>
          <a:p>
            <a:fld id="{815EBFAA-CE30-46F1-BE51-457160F6CB4F}" type="slidenum">
              <a:rPr lang="fr-FR" smtClean="0"/>
              <a:pPr/>
              <a:t>52</a:t>
            </a:fld>
            <a:endParaRPr lang="fr-FR"/>
          </a:p>
        </p:txBody>
      </p:sp>
      <p:sp>
        <p:nvSpPr>
          <p:cNvPr id="4" name="ZoneTexte 3">
            <a:extLst>
              <a:ext uri="{FF2B5EF4-FFF2-40B4-BE49-F238E27FC236}">
                <a16:creationId xmlns:a16="http://schemas.microsoft.com/office/drawing/2014/main" id="{564D3E9C-E178-443A-B502-55D37B1C23C9}"/>
              </a:ext>
            </a:extLst>
          </p:cNvPr>
          <p:cNvSpPr txBox="1"/>
          <p:nvPr/>
        </p:nvSpPr>
        <p:spPr>
          <a:xfrm>
            <a:off x="2831474" y="227100"/>
            <a:ext cx="6529160" cy="584775"/>
          </a:xfrm>
          <a:prstGeom prst="rect">
            <a:avLst/>
          </a:prstGeom>
          <a:noFill/>
        </p:spPr>
        <p:txBody>
          <a:bodyPr wrap="none" rtlCol="0">
            <a:spAutoFit/>
          </a:bodyPr>
          <a:lstStyle/>
          <a:p>
            <a:pPr algn="ctr"/>
            <a:r>
              <a:rPr lang="fr-FR" sz="3200" b="1" dirty="0">
                <a:solidFill>
                  <a:srgbClr val="0070C0"/>
                </a:solidFill>
              </a:rPr>
              <a:t>Connaissance du kit complet proposé</a:t>
            </a:r>
          </a:p>
        </p:txBody>
      </p:sp>
      <p:sp>
        <p:nvSpPr>
          <p:cNvPr id="5" name="Rectangle 4">
            <a:extLst>
              <a:ext uri="{FF2B5EF4-FFF2-40B4-BE49-F238E27FC236}">
                <a16:creationId xmlns:a16="http://schemas.microsoft.com/office/drawing/2014/main" id="{3631CFFF-4EA4-45F3-A4BD-61875136FC6A}"/>
              </a:ext>
            </a:extLst>
          </p:cNvPr>
          <p:cNvSpPr/>
          <p:nvPr/>
        </p:nvSpPr>
        <p:spPr>
          <a:xfrm>
            <a:off x="1602656" y="1818657"/>
            <a:ext cx="9330813" cy="3465244"/>
          </a:xfrm>
          <a:prstGeom prst="rect">
            <a:avLst/>
          </a:prstGeom>
        </p:spPr>
        <p:txBody>
          <a:bodyPr wrap="square">
            <a:spAutoFit/>
          </a:bodyPr>
          <a:lstStyle/>
          <a:p>
            <a:pPr marL="342900" lvl="0" indent="-342900" algn="just">
              <a:lnSpc>
                <a:spcPct val="115000"/>
              </a:lnSpc>
              <a:spcAft>
                <a:spcPts val="0"/>
              </a:spcAft>
              <a:buFont typeface="Arial" panose="020B0604020202020204" pitchFamily="34" charset="0"/>
              <a:buChar char="•"/>
            </a:pPr>
            <a:r>
              <a:rPr lang="fr-FR" sz="2400" b="1" dirty="0">
                <a:solidFill>
                  <a:srgbClr val="000000"/>
                </a:solidFill>
                <a:ea typeface="Times New Roman" panose="02020603050405020304" pitchFamily="18" charset="0"/>
                <a:cs typeface="Times New Roman" panose="02020603050405020304" pitchFamily="18" charset="0"/>
              </a:rPr>
              <a:t>Une </a:t>
            </a:r>
            <a:r>
              <a:rPr lang="fr-FR" sz="2400" b="1" dirty="0">
                <a:solidFill>
                  <a:srgbClr val="0070C0"/>
                </a:solidFill>
                <a:ea typeface="Times New Roman" panose="02020603050405020304" pitchFamily="18" charset="0"/>
                <a:cs typeface="Times New Roman" panose="02020603050405020304" pitchFamily="18" charset="0"/>
              </a:rPr>
              <a:t>check </a:t>
            </a:r>
            <a:r>
              <a:rPr lang="fr-FR" sz="2400" b="1" dirty="0" err="1">
                <a:solidFill>
                  <a:srgbClr val="0070C0"/>
                </a:solidFill>
                <a:ea typeface="Times New Roman" panose="02020603050405020304" pitchFamily="18" charset="0"/>
                <a:cs typeface="Times New Roman" panose="02020603050405020304" pitchFamily="18" charset="0"/>
              </a:rPr>
              <a:t>list</a:t>
            </a:r>
            <a:r>
              <a:rPr lang="fr-FR" sz="2400" b="1" dirty="0">
                <a:solidFill>
                  <a:srgbClr val="0070C0"/>
                </a:solidFill>
                <a:ea typeface="Times New Roman" panose="02020603050405020304" pitchFamily="18" charset="0"/>
                <a:cs typeface="Times New Roman" panose="02020603050405020304" pitchFamily="18" charset="0"/>
              </a:rPr>
              <a:t> </a:t>
            </a:r>
            <a:r>
              <a:rPr lang="fr-FR" sz="2400" b="1" dirty="0">
                <a:solidFill>
                  <a:srgbClr val="000000"/>
                </a:solidFill>
                <a:ea typeface="Times New Roman" panose="02020603050405020304" pitchFamily="18" charset="0"/>
                <a:cs typeface="Times New Roman" panose="02020603050405020304" pitchFamily="18" charset="0"/>
              </a:rPr>
              <a:t>des principaux points recommandés, en les positionnant de manière chronologique (avant/pendant CRISE) </a:t>
            </a:r>
          </a:p>
          <a:p>
            <a:pPr lvl="0" algn="just">
              <a:lnSpc>
                <a:spcPct val="115000"/>
              </a:lnSpc>
              <a:spcAft>
                <a:spcPts val="0"/>
              </a:spcAft>
            </a:pPr>
            <a:endParaRPr lang="fr-FR" sz="2400" b="1" dirty="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pPr>
            <a:r>
              <a:rPr lang="fr-FR" sz="2400" b="1" dirty="0">
                <a:solidFill>
                  <a:srgbClr val="000000"/>
                </a:solidFill>
                <a:ea typeface="Times New Roman" panose="02020603050405020304" pitchFamily="18" charset="0"/>
                <a:cs typeface="Times New Roman" panose="02020603050405020304" pitchFamily="18" charset="0"/>
              </a:rPr>
              <a:t>Une </a:t>
            </a:r>
            <a:r>
              <a:rPr lang="fr-FR" sz="2400" b="1" dirty="0">
                <a:solidFill>
                  <a:srgbClr val="0070C0"/>
                </a:solidFill>
                <a:ea typeface="Times New Roman" panose="02020603050405020304" pitchFamily="18" charset="0"/>
                <a:cs typeface="Times New Roman" panose="02020603050405020304" pitchFamily="18" charset="0"/>
              </a:rPr>
              <a:t>matrice de risque </a:t>
            </a:r>
            <a:r>
              <a:rPr lang="fr-FR" sz="2400" b="1" dirty="0">
                <a:solidFill>
                  <a:srgbClr val="000000"/>
                </a:solidFill>
                <a:ea typeface="Times New Roman" panose="02020603050405020304" pitchFamily="18" charset="0"/>
                <a:cs typeface="Times New Roman" panose="02020603050405020304" pitchFamily="18" charset="0"/>
              </a:rPr>
              <a:t>globale </a:t>
            </a:r>
          </a:p>
          <a:p>
            <a:pPr lvl="0" algn="just">
              <a:lnSpc>
                <a:spcPct val="115000"/>
              </a:lnSpc>
              <a:spcAft>
                <a:spcPts val="0"/>
              </a:spcAft>
            </a:pPr>
            <a:endParaRPr lang="fr-FR" sz="2400" b="1" dirty="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pPr>
            <a:r>
              <a:rPr lang="fr-FR" sz="2400" b="1" dirty="0">
                <a:solidFill>
                  <a:srgbClr val="000000"/>
                </a:solidFill>
                <a:ea typeface="Times New Roman" panose="02020603050405020304" pitchFamily="18" charset="0"/>
                <a:cs typeface="Times New Roman" panose="02020603050405020304" pitchFamily="18" charset="0"/>
              </a:rPr>
              <a:t>Un </a:t>
            </a:r>
            <a:r>
              <a:rPr lang="fr-FR" sz="2400" b="1" dirty="0">
                <a:solidFill>
                  <a:srgbClr val="0070C0"/>
                </a:solidFill>
                <a:ea typeface="Times New Roman" panose="02020603050405020304" pitchFamily="18" charset="0"/>
                <a:cs typeface="Times New Roman" panose="02020603050405020304" pitchFamily="18" charset="0"/>
              </a:rPr>
              <a:t>support vierge de déclaration d’erreurs médicamenteuses</a:t>
            </a:r>
          </a:p>
          <a:p>
            <a:pPr lvl="0" algn="just">
              <a:lnSpc>
                <a:spcPct val="115000"/>
              </a:lnSpc>
              <a:spcAft>
                <a:spcPts val="0"/>
              </a:spcAft>
            </a:pPr>
            <a:r>
              <a:rPr lang="fr-FR" sz="2400" b="1" dirty="0">
                <a:solidFill>
                  <a:srgbClr val="000000"/>
                </a:solidFill>
                <a:ea typeface="Times New Roman" panose="02020603050405020304" pitchFamily="18" charset="0"/>
                <a:cs typeface="Times New Roman" panose="02020603050405020304" pitchFamily="18" charset="0"/>
              </a:rPr>
              <a:t> </a:t>
            </a:r>
            <a:endParaRPr lang="fr-FR" sz="2400" b="1" dirty="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pPr>
            <a:r>
              <a:rPr lang="fr-FR" sz="2400" b="1" dirty="0">
                <a:ea typeface="Times New Roman" panose="02020603050405020304" pitchFamily="18" charset="0"/>
                <a:cs typeface="Times New Roman" panose="02020603050405020304" pitchFamily="18" charset="0"/>
              </a:rPr>
              <a:t>Un</a:t>
            </a:r>
            <a:r>
              <a:rPr lang="fr-FR" sz="2400" b="1" dirty="0">
                <a:solidFill>
                  <a:srgbClr val="000000"/>
                </a:solidFill>
                <a:ea typeface="Times New Roman" panose="02020603050405020304" pitchFamily="18" charset="0"/>
                <a:cs typeface="Times New Roman" panose="02020603050405020304" pitchFamily="18" charset="0"/>
              </a:rPr>
              <a:t> </a:t>
            </a:r>
            <a:r>
              <a:rPr lang="fr-FR" sz="2400" b="1" dirty="0">
                <a:solidFill>
                  <a:srgbClr val="0070C0"/>
                </a:solidFill>
                <a:ea typeface="Times New Roman" panose="02020603050405020304" pitchFamily="18" charset="0"/>
                <a:cs typeface="Times New Roman" panose="02020603050405020304" pitchFamily="18" charset="0"/>
              </a:rPr>
              <a:t>tutoriel vidéo </a:t>
            </a:r>
          </a:p>
        </p:txBody>
      </p:sp>
    </p:spTree>
    <p:extLst>
      <p:ext uri="{BB962C8B-B14F-4D97-AF65-F5344CB8AC3E}">
        <p14:creationId xmlns:p14="http://schemas.microsoft.com/office/powerpoint/2010/main" val="1711917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3EAA19D-9901-4E82-93BD-C39E132DDF69}"/>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4DBE0CDD-08D4-4558-8E0D-2A9771EEDA86}"/>
              </a:ext>
            </a:extLst>
          </p:cNvPr>
          <p:cNvSpPr>
            <a:spLocks noGrp="1"/>
          </p:cNvSpPr>
          <p:nvPr>
            <p:ph type="sldNum" sz="quarter" idx="12"/>
          </p:nvPr>
        </p:nvSpPr>
        <p:spPr/>
        <p:txBody>
          <a:bodyPr/>
          <a:lstStyle/>
          <a:p>
            <a:fld id="{815EBFAA-CE30-46F1-BE51-457160F6CB4F}" type="slidenum">
              <a:rPr lang="fr-FR" smtClean="0"/>
              <a:pPr/>
              <a:t>53</a:t>
            </a:fld>
            <a:endParaRPr lang="fr-FR"/>
          </a:p>
        </p:txBody>
      </p:sp>
      <p:sp>
        <p:nvSpPr>
          <p:cNvPr id="4" name="ZoneTexte 3">
            <a:extLst>
              <a:ext uri="{FF2B5EF4-FFF2-40B4-BE49-F238E27FC236}">
                <a16:creationId xmlns:a16="http://schemas.microsoft.com/office/drawing/2014/main" id="{CCF407A1-82DE-4805-9B90-B6E7CDFE7928}"/>
              </a:ext>
            </a:extLst>
          </p:cNvPr>
          <p:cNvSpPr txBox="1"/>
          <p:nvPr/>
        </p:nvSpPr>
        <p:spPr>
          <a:xfrm>
            <a:off x="1923065" y="227100"/>
            <a:ext cx="8346004" cy="584775"/>
          </a:xfrm>
          <a:prstGeom prst="rect">
            <a:avLst/>
          </a:prstGeom>
          <a:noFill/>
        </p:spPr>
        <p:txBody>
          <a:bodyPr wrap="none" rtlCol="0">
            <a:spAutoFit/>
          </a:bodyPr>
          <a:lstStyle/>
          <a:p>
            <a:pPr algn="ctr"/>
            <a:r>
              <a:rPr lang="fr-FR" sz="3200" b="1" dirty="0">
                <a:solidFill>
                  <a:srgbClr val="0070C0"/>
                </a:solidFill>
              </a:rPr>
              <a:t>Appropriation et Déclinaison des préconisations</a:t>
            </a:r>
          </a:p>
        </p:txBody>
      </p:sp>
      <p:sp>
        <p:nvSpPr>
          <p:cNvPr id="5" name="ZoneTexte 4">
            <a:extLst>
              <a:ext uri="{FF2B5EF4-FFF2-40B4-BE49-F238E27FC236}">
                <a16:creationId xmlns:a16="http://schemas.microsoft.com/office/drawing/2014/main" id="{590839B5-D85E-4057-B945-78392A9BEFF9}"/>
              </a:ext>
            </a:extLst>
          </p:cNvPr>
          <p:cNvSpPr txBox="1"/>
          <p:nvPr/>
        </p:nvSpPr>
        <p:spPr>
          <a:xfrm>
            <a:off x="1859520" y="2474061"/>
            <a:ext cx="8472962" cy="2062103"/>
          </a:xfrm>
          <a:prstGeom prst="rect">
            <a:avLst/>
          </a:prstGeom>
          <a:noFill/>
        </p:spPr>
        <p:txBody>
          <a:bodyPr wrap="none" rtlCol="0">
            <a:spAutoFit/>
          </a:bodyPr>
          <a:lstStyle/>
          <a:p>
            <a:pPr algn="ctr"/>
            <a:r>
              <a:rPr lang="fr-FR" sz="3200" b="1" i="1" dirty="0">
                <a:highlight>
                  <a:srgbClr val="FFFF00"/>
                </a:highlight>
              </a:rPr>
              <a:t>Insérer votre stratégie de préparation </a:t>
            </a:r>
          </a:p>
          <a:p>
            <a:pPr algn="ctr"/>
            <a:r>
              <a:rPr lang="fr-FR" sz="3200" b="1" i="1" dirty="0">
                <a:highlight>
                  <a:srgbClr val="FFFF00"/>
                </a:highlight>
              </a:rPr>
              <a:t>Prévention des erreurs médicamenteuses</a:t>
            </a:r>
          </a:p>
          <a:p>
            <a:pPr algn="ctr"/>
            <a:r>
              <a:rPr lang="fr-FR" sz="3200" b="1" i="1" dirty="0">
                <a:highlight>
                  <a:srgbClr val="FFFF00"/>
                </a:highlight>
              </a:rPr>
              <a:t>En anesthésie réanimation en situation de crises</a:t>
            </a:r>
          </a:p>
          <a:p>
            <a:pPr algn="ctr"/>
            <a:r>
              <a:rPr lang="fr-FR" sz="3200" b="1" i="1" dirty="0">
                <a:highlight>
                  <a:srgbClr val="FFFF00"/>
                </a:highlight>
              </a:rPr>
              <a:t>Plan d’actions, planning, répartition des tâches ..</a:t>
            </a:r>
          </a:p>
        </p:txBody>
      </p:sp>
    </p:spTree>
    <p:extLst>
      <p:ext uri="{BB962C8B-B14F-4D97-AF65-F5344CB8AC3E}">
        <p14:creationId xmlns:p14="http://schemas.microsoft.com/office/powerpoint/2010/main" val="882491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CE980FC-E18C-41F2-A1ED-0A8D2D7A17B3}"/>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068B027B-1954-4B18-B6CF-779286409CD2}"/>
              </a:ext>
            </a:extLst>
          </p:cNvPr>
          <p:cNvSpPr>
            <a:spLocks noGrp="1"/>
          </p:cNvSpPr>
          <p:nvPr>
            <p:ph type="sldNum" sz="quarter" idx="12"/>
          </p:nvPr>
        </p:nvSpPr>
        <p:spPr/>
        <p:txBody>
          <a:bodyPr/>
          <a:lstStyle/>
          <a:p>
            <a:fld id="{815EBFAA-CE30-46F1-BE51-457160F6CB4F}" type="slidenum">
              <a:rPr lang="fr-FR" smtClean="0"/>
              <a:pPr/>
              <a:t>54</a:t>
            </a:fld>
            <a:endParaRPr lang="fr-FR"/>
          </a:p>
        </p:txBody>
      </p:sp>
      <p:grpSp>
        <p:nvGrpSpPr>
          <p:cNvPr id="8" name="Groupe 7">
            <a:extLst>
              <a:ext uri="{FF2B5EF4-FFF2-40B4-BE49-F238E27FC236}">
                <a16:creationId xmlns:a16="http://schemas.microsoft.com/office/drawing/2014/main" id="{3EC5987B-1695-4D59-9591-DF4EEA25F376}"/>
              </a:ext>
            </a:extLst>
          </p:cNvPr>
          <p:cNvGrpSpPr/>
          <p:nvPr/>
        </p:nvGrpSpPr>
        <p:grpSpPr>
          <a:xfrm>
            <a:off x="1614567" y="1177831"/>
            <a:ext cx="9169758" cy="5369668"/>
            <a:chOff x="1614567" y="1177831"/>
            <a:chExt cx="9169758" cy="5369668"/>
          </a:xfrm>
        </p:grpSpPr>
        <p:pic>
          <p:nvPicPr>
            <p:cNvPr id="9" name="Image 8">
              <a:extLst>
                <a:ext uri="{FF2B5EF4-FFF2-40B4-BE49-F238E27FC236}">
                  <a16:creationId xmlns:a16="http://schemas.microsoft.com/office/drawing/2014/main" id="{B3BA0588-13A4-48CB-BF0C-DB2EF5E80847}"/>
                </a:ext>
              </a:extLst>
            </p:cNvPr>
            <p:cNvPicPr>
              <a:picLocks noChangeAspect="1"/>
            </p:cNvPicPr>
            <p:nvPr/>
          </p:nvPicPr>
          <p:blipFill>
            <a:blip r:embed="rId2"/>
            <a:stretch>
              <a:fillRect/>
            </a:stretch>
          </p:blipFill>
          <p:spPr>
            <a:xfrm>
              <a:off x="1614567" y="1177831"/>
              <a:ext cx="9169758" cy="2516221"/>
            </a:xfrm>
            <a:prstGeom prst="rect">
              <a:avLst/>
            </a:prstGeom>
          </p:spPr>
        </p:pic>
        <p:pic>
          <p:nvPicPr>
            <p:cNvPr id="10" name="Image 9">
              <a:extLst>
                <a:ext uri="{FF2B5EF4-FFF2-40B4-BE49-F238E27FC236}">
                  <a16:creationId xmlns:a16="http://schemas.microsoft.com/office/drawing/2014/main" id="{A921BEC3-F204-4120-93A9-A5179BA74C97}"/>
                </a:ext>
              </a:extLst>
            </p:cNvPr>
            <p:cNvPicPr>
              <a:picLocks noChangeAspect="1"/>
            </p:cNvPicPr>
            <p:nvPr/>
          </p:nvPicPr>
          <p:blipFill>
            <a:blip r:embed="rId3"/>
            <a:stretch>
              <a:fillRect/>
            </a:stretch>
          </p:blipFill>
          <p:spPr>
            <a:xfrm>
              <a:off x="1614567" y="3694052"/>
              <a:ext cx="7547020" cy="2853447"/>
            </a:xfrm>
            <a:prstGeom prst="rect">
              <a:avLst/>
            </a:prstGeom>
          </p:spPr>
        </p:pic>
      </p:grpSp>
      <p:sp>
        <p:nvSpPr>
          <p:cNvPr id="11" name="ZoneTexte 10">
            <a:extLst>
              <a:ext uri="{FF2B5EF4-FFF2-40B4-BE49-F238E27FC236}">
                <a16:creationId xmlns:a16="http://schemas.microsoft.com/office/drawing/2014/main" id="{DF4493C4-220B-4729-BCAE-DFFD63C15E0D}"/>
              </a:ext>
            </a:extLst>
          </p:cNvPr>
          <p:cNvSpPr txBox="1"/>
          <p:nvPr/>
        </p:nvSpPr>
        <p:spPr>
          <a:xfrm>
            <a:off x="4324669" y="124463"/>
            <a:ext cx="3749553" cy="584775"/>
          </a:xfrm>
          <a:prstGeom prst="rect">
            <a:avLst/>
          </a:prstGeom>
          <a:noFill/>
        </p:spPr>
        <p:txBody>
          <a:bodyPr wrap="none" rtlCol="0">
            <a:spAutoFit/>
          </a:bodyPr>
          <a:lstStyle/>
          <a:p>
            <a:pPr algn="ctr"/>
            <a:r>
              <a:rPr lang="fr-FR" sz="3200" b="1" dirty="0">
                <a:solidFill>
                  <a:srgbClr val="0070C0"/>
                </a:solidFill>
              </a:rPr>
              <a:t>Auteurs et relecteurs</a:t>
            </a:r>
          </a:p>
        </p:txBody>
      </p:sp>
    </p:spTree>
    <p:extLst>
      <p:ext uri="{BB962C8B-B14F-4D97-AF65-F5344CB8AC3E}">
        <p14:creationId xmlns:p14="http://schemas.microsoft.com/office/powerpoint/2010/main" val="14569885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CE980FC-E18C-41F2-A1ED-0A8D2D7A17B3}"/>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068B027B-1954-4B18-B6CF-779286409CD2}"/>
              </a:ext>
            </a:extLst>
          </p:cNvPr>
          <p:cNvSpPr>
            <a:spLocks noGrp="1"/>
          </p:cNvSpPr>
          <p:nvPr>
            <p:ph type="sldNum" sz="quarter" idx="12"/>
          </p:nvPr>
        </p:nvSpPr>
        <p:spPr/>
        <p:txBody>
          <a:bodyPr/>
          <a:lstStyle/>
          <a:p>
            <a:fld id="{815EBFAA-CE30-46F1-BE51-457160F6CB4F}" type="slidenum">
              <a:rPr lang="fr-FR" smtClean="0"/>
              <a:pPr/>
              <a:t>55</a:t>
            </a:fld>
            <a:endParaRPr lang="fr-FR"/>
          </a:p>
        </p:txBody>
      </p:sp>
      <p:sp>
        <p:nvSpPr>
          <p:cNvPr id="11" name="ZoneTexte 10">
            <a:extLst>
              <a:ext uri="{FF2B5EF4-FFF2-40B4-BE49-F238E27FC236}">
                <a16:creationId xmlns:a16="http://schemas.microsoft.com/office/drawing/2014/main" id="{DF4493C4-220B-4729-BCAE-DFFD63C15E0D}"/>
              </a:ext>
            </a:extLst>
          </p:cNvPr>
          <p:cNvSpPr txBox="1"/>
          <p:nvPr/>
        </p:nvSpPr>
        <p:spPr>
          <a:xfrm>
            <a:off x="4324669" y="124463"/>
            <a:ext cx="3749553" cy="584775"/>
          </a:xfrm>
          <a:prstGeom prst="rect">
            <a:avLst/>
          </a:prstGeom>
          <a:noFill/>
        </p:spPr>
        <p:txBody>
          <a:bodyPr wrap="none" rtlCol="0">
            <a:spAutoFit/>
          </a:bodyPr>
          <a:lstStyle/>
          <a:p>
            <a:pPr algn="ctr"/>
            <a:r>
              <a:rPr lang="fr-FR" sz="3200" b="1" dirty="0">
                <a:solidFill>
                  <a:srgbClr val="0070C0"/>
                </a:solidFill>
              </a:rPr>
              <a:t>Auteurs et relecteurs</a:t>
            </a:r>
          </a:p>
        </p:txBody>
      </p:sp>
      <p:sp>
        <p:nvSpPr>
          <p:cNvPr id="4" name="ZoneTexte 3">
            <a:extLst>
              <a:ext uri="{FF2B5EF4-FFF2-40B4-BE49-F238E27FC236}">
                <a16:creationId xmlns:a16="http://schemas.microsoft.com/office/drawing/2014/main" id="{D10F83C1-4E43-4C99-802F-B92671D4F547}"/>
              </a:ext>
            </a:extLst>
          </p:cNvPr>
          <p:cNvSpPr txBox="1"/>
          <p:nvPr/>
        </p:nvSpPr>
        <p:spPr>
          <a:xfrm>
            <a:off x="4212344" y="1063690"/>
            <a:ext cx="4257897" cy="400110"/>
          </a:xfrm>
          <a:prstGeom prst="rect">
            <a:avLst/>
          </a:prstGeom>
          <a:noFill/>
        </p:spPr>
        <p:txBody>
          <a:bodyPr wrap="none" rtlCol="0">
            <a:spAutoFit/>
          </a:bodyPr>
          <a:lstStyle/>
          <a:p>
            <a:r>
              <a:rPr lang="fr-FR" sz="2000" b="1" dirty="0">
                <a:solidFill>
                  <a:srgbClr val="0070C0"/>
                </a:solidFill>
                <a:latin typeface="Comic Sans MS" panose="030F0702030302020204" pitchFamily="66" charset="0"/>
              </a:rPr>
              <a:t>Une chouette équipe, ça aide </a:t>
            </a:r>
            <a:r>
              <a:rPr lang="fr-FR" sz="2000" b="1" dirty="0">
                <a:solidFill>
                  <a:srgbClr val="0070C0"/>
                </a:solidFill>
                <a:latin typeface="Comic Sans MS" panose="030F0702030302020204" pitchFamily="66" charset="0"/>
                <a:sym typeface="Wingdings" panose="05000000000000000000" pitchFamily="2" charset="2"/>
              </a:rPr>
              <a:t> </a:t>
            </a:r>
            <a:endParaRPr lang="fr-FR" sz="2000" b="1" dirty="0">
              <a:solidFill>
                <a:srgbClr val="0070C0"/>
              </a:solidFill>
              <a:latin typeface="Comic Sans MS" panose="030F0702030302020204" pitchFamily="66" charset="0"/>
            </a:endParaRPr>
          </a:p>
        </p:txBody>
      </p:sp>
      <p:pic>
        <p:nvPicPr>
          <p:cNvPr id="8" name="Image 7">
            <a:extLst>
              <a:ext uri="{FF2B5EF4-FFF2-40B4-BE49-F238E27FC236}">
                <a16:creationId xmlns:a16="http://schemas.microsoft.com/office/drawing/2014/main" id="{C29E16E6-6B90-4261-AB64-5E47A81D6B5A}"/>
              </a:ext>
            </a:extLst>
          </p:cNvPr>
          <p:cNvPicPr>
            <a:picLocks noChangeAspect="1"/>
          </p:cNvPicPr>
          <p:nvPr/>
        </p:nvPicPr>
        <p:blipFill rotWithShape="1">
          <a:blip r:embed="rId2"/>
          <a:srcRect l="16694" t="11718" r="22317" b="9236"/>
          <a:stretch/>
        </p:blipFill>
        <p:spPr>
          <a:xfrm>
            <a:off x="6199445" y="1919944"/>
            <a:ext cx="5369443" cy="3914595"/>
          </a:xfrm>
          <a:prstGeom prst="rect">
            <a:avLst/>
          </a:prstGeom>
        </p:spPr>
      </p:pic>
      <p:pic>
        <p:nvPicPr>
          <p:cNvPr id="9" name="Image 8">
            <a:extLst>
              <a:ext uri="{FF2B5EF4-FFF2-40B4-BE49-F238E27FC236}">
                <a16:creationId xmlns:a16="http://schemas.microsoft.com/office/drawing/2014/main" id="{4216E4F9-9E0E-4C76-88B3-B4D7CEE0DC10}"/>
              </a:ext>
            </a:extLst>
          </p:cNvPr>
          <p:cNvPicPr>
            <a:picLocks noChangeAspect="1"/>
          </p:cNvPicPr>
          <p:nvPr/>
        </p:nvPicPr>
        <p:blipFill rotWithShape="1">
          <a:blip r:embed="rId3"/>
          <a:srcRect l="18679" t="13282" r="21695" b="12898"/>
          <a:stretch/>
        </p:blipFill>
        <p:spPr>
          <a:xfrm>
            <a:off x="398687" y="1818252"/>
            <a:ext cx="5507432" cy="3835296"/>
          </a:xfrm>
          <a:prstGeom prst="rect">
            <a:avLst/>
          </a:prstGeom>
        </p:spPr>
      </p:pic>
    </p:spTree>
    <p:extLst>
      <p:ext uri="{BB962C8B-B14F-4D97-AF65-F5344CB8AC3E}">
        <p14:creationId xmlns:p14="http://schemas.microsoft.com/office/powerpoint/2010/main" val="1564625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A0CDA85-042F-47D5-B30F-85127A69E39C}"/>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59ECAE7C-136E-46C9-BF06-2490AF110991}"/>
              </a:ext>
            </a:extLst>
          </p:cNvPr>
          <p:cNvSpPr>
            <a:spLocks noGrp="1"/>
          </p:cNvSpPr>
          <p:nvPr>
            <p:ph type="sldNum" sz="quarter" idx="12"/>
          </p:nvPr>
        </p:nvSpPr>
        <p:spPr/>
        <p:txBody>
          <a:bodyPr/>
          <a:lstStyle/>
          <a:p>
            <a:fld id="{815EBFAA-CE30-46F1-BE51-457160F6CB4F}" type="slidenum">
              <a:rPr lang="fr-FR" smtClean="0"/>
              <a:pPr/>
              <a:t>56</a:t>
            </a:fld>
            <a:endParaRPr lang="fr-FR"/>
          </a:p>
        </p:txBody>
      </p:sp>
      <p:sp>
        <p:nvSpPr>
          <p:cNvPr id="5" name="ZoneTexte 4">
            <a:extLst>
              <a:ext uri="{FF2B5EF4-FFF2-40B4-BE49-F238E27FC236}">
                <a16:creationId xmlns:a16="http://schemas.microsoft.com/office/drawing/2014/main" id="{6D535910-3CE7-46AE-90A1-212C47CDB901}"/>
              </a:ext>
            </a:extLst>
          </p:cNvPr>
          <p:cNvSpPr txBox="1"/>
          <p:nvPr/>
        </p:nvSpPr>
        <p:spPr>
          <a:xfrm>
            <a:off x="4780437" y="124463"/>
            <a:ext cx="2838021" cy="584775"/>
          </a:xfrm>
          <a:prstGeom prst="rect">
            <a:avLst/>
          </a:prstGeom>
          <a:noFill/>
        </p:spPr>
        <p:txBody>
          <a:bodyPr wrap="none" rtlCol="0">
            <a:spAutoFit/>
          </a:bodyPr>
          <a:lstStyle/>
          <a:p>
            <a:pPr algn="ctr"/>
            <a:r>
              <a:rPr lang="fr-FR" sz="3200" b="1" dirty="0">
                <a:solidFill>
                  <a:srgbClr val="0070C0"/>
                </a:solidFill>
              </a:rPr>
              <a:t>Remerciements</a:t>
            </a:r>
          </a:p>
        </p:txBody>
      </p:sp>
      <p:grpSp>
        <p:nvGrpSpPr>
          <p:cNvPr id="15" name="Groupe 14">
            <a:extLst>
              <a:ext uri="{FF2B5EF4-FFF2-40B4-BE49-F238E27FC236}">
                <a16:creationId xmlns:a16="http://schemas.microsoft.com/office/drawing/2014/main" id="{DEFC69F8-A83D-49A6-BCF0-D4289A1ECE1E}"/>
              </a:ext>
            </a:extLst>
          </p:cNvPr>
          <p:cNvGrpSpPr/>
          <p:nvPr/>
        </p:nvGrpSpPr>
        <p:grpSpPr>
          <a:xfrm>
            <a:off x="1393724" y="1073691"/>
            <a:ext cx="10253651" cy="5676572"/>
            <a:chOff x="1393724" y="1073691"/>
            <a:chExt cx="10253651" cy="5676572"/>
          </a:xfrm>
        </p:grpSpPr>
        <p:pic>
          <p:nvPicPr>
            <p:cNvPr id="6" name="Image 5">
              <a:extLst>
                <a:ext uri="{FF2B5EF4-FFF2-40B4-BE49-F238E27FC236}">
                  <a16:creationId xmlns:a16="http://schemas.microsoft.com/office/drawing/2014/main" id="{10BC1F54-88C7-4A0D-9FC4-D4AAA16896FE}"/>
                </a:ext>
              </a:extLst>
            </p:cNvPr>
            <p:cNvPicPr>
              <a:picLocks noChangeAspect="1"/>
            </p:cNvPicPr>
            <p:nvPr/>
          </p:nvPicPr>
          <p:blipFill>
            <a:blip r:embed="rId2"/>
            <a:stretch>
              <a:fillRect/>
            </a:stretch>
          </p:blipFill>
          <p:spPr>
            <a:xfrm>
              <a:off x="1393724" y="1073691"/>
              <a:ext cx="10253651" cy="3321263"/>
            </a:xfrm>
            <a:prstGeom prst="rect">
              <a:avLst/>
            </a:prstGeom>
          </p:spPr>
        </p:pic>
        <p:grpSp>
          <p:nvGrpSpPr>
            <p:cNvPr id="11" name="Groupe 10">
              <a:extLst>
                <a:ext uri="{FF2B5EF4-FFF2-40B4-BE49-F238E27FC236}">
                  <a16:creationId xmlns:a16="http://schemas.microsoft.com/office/drawing/2014/main" id="{A220764A-8526-4983-981A-322F98C9A045}"/>
                </a:ext>
              </a:extLst>
            </p:cNvPr>
            <p:cNvGrpSpPr/>
            <p:nvPr/>
          </p:nvGrpSpPr>
          <p:grpSpPr>
            <a:xfrm>
              <a:off x="2099840" y="4254429"/>
              <a:ext cx="6932465" cy="2495834"/>
              <a:chOff x="2099840" y="4254429"/>
              <a:chExt cx="6932465" cy="2495834"/>
            </a:xfrm>
          </p:grpSpPr>
          <p:sp>
            <p:nvSpPr>
              <p:cNvPr id="12" name="Rectangle 11">
                <a:extLst>
                  <a:ext uri="{FF2B5EF4-FFF2-40B4-BE49-F238E27FC236}">
                    <a16:creationId xmlns:a16="http://schemas.microsoft.com/office/drawing/2014/main" id="{1C4DCBBE-2AC9-4391-B42E-E996A9CBE330}"/>
                  </a:ext>
                </a:extLst>
              </p:cNvPr>
              <p:cNvSpPr/>
              <p:nvPr/>
            </p:nvSpPr>
            <p:spPr>
              <a:xfrm>
                <a:off x="3687097" y="6007510"/>
                <a:ext cx="4798142" cy="72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807A12B-247D-420A-A8C6-540674EF6C13}"/>
                  </a:ext>
                </a:extLst>
              </p:cNvPr>
              <p:cNvPicPr>
                <a:picLocks noChangeAspect="1"/>
              </p:cNvPicPr>
              <p:nvPr/>
            </p:nvPicPr>
            <p:blipFill>
              <a:blip r:embed="rId3"/>
              <a:stretch>
                <a:fillRect/>
              </a:stretch>
            </p:blipFill>
            <p:spPr>
              <a:xfrm>
                <a:off x="2099840" y="4254429"/>
                <a:ext cx="3928535" cy="2495834"/>
              </a:xfrm>
              <a:prstGeom prst="rect">
                <a:avLst/>
              </a:prstGeom>
            </p:spPr>
          </p:pic>
          <p:pic>
            <p:nvPicPr>
              <p:cNvPr id="14" name="Image 13" descr="CFAR Logo">
                <a:extLst>
                  <a:ext uri="{FF2B5EF4-FFF2-40B4-BE49-F238E27FC236}">
                    <a16:creationId xmlns:a16="http://schemas.microsoft.com/office/drawing/2014/main" id="{1CE4A16C-72A5-40ED-B467-F94DF8FB6C2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15875" y="4917704"/>
                <a:ext cx="1916430" cy="567055"/>
              </a:xfrm>
              <a:prstGeom prst="rect">
                <a:avLst/>
              </a:prstGeom>
              <a:noFill/>
              <a:ln>
                <a:noFill/>
              </a:ln>
            </p:spPr>
          </p:pic>
        </p:grpSp>
      </p:grpSp>
    </p:spTree>
    <p:extLst>
      <p:ext uri="{BB962C8B-B14F-4D97-AF65-F5344CB8AC3E}">
        <p14:creationId xmlns:p14="http://schemas.microsoft.com/office/powerpoint/2010/main" val="1163565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37AF8D0-04D3-436A-8D8D-EB3D99BAA874}"/>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BAEA8F31-E8CD-4C67-B735-F83AD02ACC3A}"/>
              </a:ext>
            </a:extLst>
          </p:cNvPr>
          <p:cNvSpPr>
            <a:spLocks noGrp="1"/>
          </p:cNvSpPr>
          <p:nvPr>
            <p:ph type="sldNum" sz="quarter" idx="12"/>
          </p:nvPr>
        </p:nvSpPr>
        <p:spPr/>
        <p:txBody>
          <a:bodyPr/>
          <a:lstStyle/>
          <a:p>
            <a:fld id="{815EBFAA-CE30-46F1-BE51-457160F6CB4F}" type="slidenum">
              <a:rPr lang="fr-FR" smtClean="0"/>
              <a:pPr/>
              <a:t>57</a:t>
            </a:fld>
            <a:endParaRPr lang="fr-FR"/>
          </a:p>
        </p:txBody>
      </p:sp>
      <p:sp>
        <p:nvSpPr>
          <p:cNvPr id="4" name="ZoneTexte 3">
            <a:extLst>
              <a:ext uri="{FF2B5EF4-FFF2-40B4-BE49-F238E27FC236}">
                <a16:creationId xmlns:a16="http://schemas.microsoft.com/office/drawing/2014/main" id="{2271A47E-7D42-4DBB-A5F3-E56997E6E545}"/>
              </a:ext>
            </a:extLst>
          </p:cNvPr>
          <p:cNvSpPr txBox="1"/>
          <p:nvPr/>
        </p:nvSpPr>
        <p:spPr>
          <a:xfrm>
            <a:off x="4967132" y="227100"/>
            <a:ext cx="2685543" cy="584775"/>
          </a:xfrm>
          <a:prstGeom prst="rect">
            <a:avLst/>
          </a:prstGeom>
          <a:noFill/>
        </p:spPr>
        <p:txBody>
          <a:bodyPr wrap="none" rtlCol="0">
            <a:spAutoFit/>
          </a:bodyPr>
          <a:lstStyle/>
          <a:p>
            <a:r>
              <a:rPr lang="fr-FR" sz="3200" b="1" dirty="0">
                <a:solidFill>
                  <a:srgbClr val="0070C0"/>
                </a:solidFill>
              </a:rPr>
              <a:t>Contacts utiles</a:t>
            </a:r>
          </a:p>
        </p:txBody>
      </p:sp>
      <p:sp>
        <p:nvSpPr>
          <p:cNvPr id="5" name="Rectangle 4">
            <a:extLst>
              <a:ext uri="{FF2B5EF4-FFF2-40B4-BE49-F238E27FC236}">
                <a16:creationId xmlns:a16="http://schemas.microsoft.com/office/drawing/2014/main" id="{4FEA3D9A-D3AE-4363-A430-8EB4C693D625}"/>
              </a:ext>
            </a:extLst>
          </p:cNvPr>
          <p:cNvSpPr/>
          <p:nvPr/>
        </p:nvSpPr>
        <p:spPr>
          <a:xfrm>
            <a:off x="805543" y="1749693"/>
            <a:ext cx="10580913" cy="3544304"/>
          </a:xfrm>
          <a:prstGeom prst="rect">
            <a:avLst/>
          </a:prstGeom>
        </p:spPr>
        <p:txBody>
          <a:bodyPr wrap="square">
            <a:spAutoFit/>
          </a:bodyPr>
          <a:lstStyle/>
          <a:p>
            <a:pPr algn="just">
              <a:lnSpc>
                <a:spcPct val="115000"/>
              </a:lnSpc>
              <a:spcAft>
                <a:spcPts val="0"/>
              </a:spcAft>
            </a:pPr>
            <a:r>
              <a:rPr lang="fr-FR" sz="2400" b="1" dirty="0">
                <a:latin typeface="Calibri" panose="020F0502020204030204" pitchFamily="34" charset="0"/>
                <a:ea typeface="Calibri" panose="020F0502020204030204" pitchFamily="34" charset="0"/>
                <a:cs typeface="Calibri" panose="020F0502020204030204" pitchFamily="34" charset="0"/>
              </a:rPr>
              <a:t>Pour adresser votre matrice de risque, vos erreurs médicamenteuses anonymisées, proposer des améliorations au guide, ou tout simplement échanger avec le groupe de travail:</a:t>
            </a:r>
          </a:p>
          <a:p>
            <a:pPr algn="just">
              <a:lnSpc>
                <a:spcPct val="115000"/>
              </a:lnSpc>
              <a:spcAft>
                <a:spcPts val="0"/>
              </a:spcAft>
            </a:pPr>
            <a:endParaRPr lang="fr-FR" sz="2400" b="1"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fr-FR" sz="2400" b="1" dirty="0">
                <a:latin typeface="Calibri" panose="020F0502020204030204" pitchFamily="34" charset="0"/>
                <a:ea typeface="Calibri" panose="020F0502020204030204" pitchFamily="34" charset="0"/>
                <a:cs typeface="Calibri" panose="020F0502020204030204" pitchFamily="34" charset="0"/>
              </a:rPr>
              <a:t>Merci d’adresser un mail à l’adresse suivante:</a:t>
            </a:r>
          </a:p>
          <a:p>
            <a:pPr algn="just">
              <a:lnSpc>
                <a:spcPct val="115000"/>
              </a:lnSpc>
              <a:spcAft>
                <a:spcPts val="0"/>
              </a:spcAft>
            </a:pPr>
            <a:endParaRPr lang="fr-FR" sz="2400" b="1" dirty="0">
              <a:latin typeface="Calibri" panose="020F0502020204030204" pitchFamily="34" charset="0"/>
              <a:ea typeface="Calibri" panose="020F0502020204030204" pitchFamily="34" charset="0"/>
              <a:cs typeface="Calibri" panose="020F0502020204030204" pitchFamily="34" charset="0"/>
            </a:endParaRPr>
          </a:p>
          <a:p>
            <a:pPr algn="ctr">
              <a:lnSpc>
                <a:spcPct val="115000"/>
              </a:lnSpc>
              <a:spcAft>
                <a:spcPts val="0"/>
              </a:spcAft>
            </a:pPr>
            <a:r>
              <a:rPr lang="fr-FR" sz="3600" b="1" dirty="0">
                <a:solidFill>
                  <a:srgbClr val="0070C0"/>
                </a:solidFill>
                <a:latin typeface="Calibri" panose="020F0502020204030204" pitchFamily="34" charset="0"/>
                <a:ea typeface="Calibri" panose="020F0502020204030204" pitchFamily="34" charset="0"/>
                <a:cs typeface="Calibri" panose="020F0502020204030204" pitchFamily="34" charset="0"/>
              </a:rPr>
              <a:t>SFARSFPC.EM@gmail.com</a:t>
            </a:r>
          </a:p>
          <a:p>
            <a:pPr algn="just">
              <a:lnSpc>
                <a:spcPct val="115000"/>
              </a:lnSpc>
              <a:spcAft>
                <a:spcPts val="0"/>
              </a:spcAft>
            </a:pPr>
            <a:endParaRPr lang="fr-FR" sz="16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281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8A4B1BF-BCA4-488A-9CEF-2DD7DD3747F1}"/>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0E48DA23-A25A-496C-A6D0-500DCDAD608E}"/>
              </a:ext>
            </a:extLst>
          </p:cNvPr>
          <p:cNvSpPr>
            <a:spLocks noGrp="1"/>
          </p:cNvSpPr>
          <p:nvPr>
            <p:ph type="sldNum" sz="quarter" idx="12"/>
          </p:nvPr>
        </p:nvSpPr>
        <p:spPr/>
        <p:txBody>
          <a:bodyPr/>
          <a:lstStyle/>
          <a:p>
            <a:fld id="{815EBFAA-CE30-46F1-BE51-457160F6CB4F}" type="slidenum">
              <a:rPr lang="fr-FR" smtClean="0"/>
              <a:pPr/>
              <a:t>6</a:t>
            </a:fld>
            <a:endParaRPr lang="fr-FR"/>
          </a:p>
        </p:txBody>
      </p:sp>
      <p:sp>
        <p:nvSpPr>
          <p:cNvPr id="4" name="ZoneTexte 3">
            <a:extLst>
              <a:ext uri="{FF2B5EF4-FFF2-40B4-BE49-F238E27FC236}">
                <a16:creationId xmlns:a16="http://schemas.microsoft.com/office/drawing/2014/main" id="{C9A5D254-D491-4DC7-BFE6-DB8F5C63B381}"/>
              </a:ext>
            </a:extLst>
          </p:cNvPr>
          <p:cNvSpPr txBox="1"/>
          <p:nvPr/>
        </p:nvSpPr>
        <p:spPr>
          <a:xfrm>
            <a:off x="1316146" y="227100"/>
            <a:ext cx="9559732" cy="584775"/>
          </a:xfrm>
          <a:prstGeom prst="rect">
            <a:avLst/>
          </a:prstGeom>
          <a:noFill/>
        </p:spPr>
        <p:txBody>
          <a:bodyPr wrap="none" rtlCol="0">
            <a:spAutoFit/>
          </a:bodyPr>
          <a:lstStyle/>
          <a:p>
            <a:pPr algn="ctr"/>
            <a:r>
              <a:rPr lang="fr-FR" sz="3200" b="1" dirty="0">
                <a:solidFill>
                  <a:srgbClr val="0070C0"/>
                </a:solidFill>
              </a:rPr>
              <a:t>Préconisations visant à prévenir les EM-AR: Pourquoi  ?</a:t>
            </a:r>
          </a:p>
        </p:txBody>
      </p:sp>
      <p:sp>
        <p:nvSpPr>
          <p:cNvPr id="5" name="Google Shape;108;p4">
            <a:extLst>
              <a:ext uri="{FF2B5EF4-FFF2-40B4-BE49-F238E27FC236}">
                <a16:creationId xmlns:a16="http://schemas.microsoft.com/office/drawing/2014/main" id="{EBC7A680-843E-492A-9B5E-CFD2FBA90AC6}"/>
              </a:ext>
            </a:extLst>
          </p:cNvPr>
          <p:cNvSpPr txBox="1">
            <a:spLocks noGrp="1"/>
          </p:cNvSpPr>
          <p:nvPr>
            <p:ph type="ctrTitle"/>
          </p:nvPr>
        </p:nvSpPr>
        <p:spPr>
          <a:xfrm>
            <a:off x="1374711" y="1132311"/>
            <a:ext cx="9144000" cy="48188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800"/>
              <a:buFont typeface="Calibri"/>
              <a:buNone/>
            </a:pPr>
            <a:r>
              <a:rPr lang="en-US" sz="2400" b="1" i="0" u="none" dirty="0" err="1">
                <a:solidFill>
                  <a:schemeClr val="dk1"/>
                </a:solidFill>
                <a:latin typeface="+mn-lt"/>
                <a:ea typeface="Calibri"/>
                <a:cs typeface="Calibri"/>
                <a:sym typeface="Calibri"/>
              </a:rPr>
              <a:t>Facteurs</a:t>
            </a:r>
            <a:r>
              <a:rPr lang="en-US" sz="2400" b="1" i="0" u="none" dirty="0">
                <a:solidFill>
                  <a:schemeClr val="dk1"/>
                </a:solidFill>
                <a:latin typeface="+mn-lt"/>
                <a:ea typeface="Calibri"/>
                <a:cs typeface="Calibri"/>
                <a:sym typeface="Calibri"/>
              </a:rPr>
              <a:t> de </a:t>
            </a:r>
            <a:r>
              <a:rPr lang="en-US" sz="2400" b="1" i="0" u="none" dirty="0" err="1">
                <a:solidFill>
                  <a:schemeClr val="dk1"/>
                </a:solidFill>
                <a:latin typeface="+mn-lt"/>
                <a:ea typeface="Calibri"/>
                <a:cs typeface="Calibri"/>
                <a:sym typeface="Calibri"/>
              </a:rPr>
              <a:t>risque</a:t>
            </a:r>
            <a:r>
              <a:rPr lang="en-US" sz="2400" b="1" i="0" u="none" dirty="0">
                <a:solidFill>
                  <a:schemeClr val="dk1"/>
                </a:solidFill>
                <a:latin typeface="+mn-lt"/>
                <a:ea typeface="Calibri"/>
                <a:cs typeface="Calibri"/>
                <a:sym typeface="Calibri"/>
              </a:rPr>
              <a:t> </a:t>
            </a:r>
            <a:r>
              <a:rPr lang="en-US" sz="2400" b="1" i="0" u="none" dirty="0" err="1">
                <a:solidFill>
                  <a:schemeClr val="dk1"/>
                </a:solidFill>
                <a:latin typeface="+mn-lt"/>
                <a:ea typeface="Calibri"/>
                <a:cs typeface="Calibri"/>
                <a:sym typeface="Calibri"/>
              </a:rPr>
              <a:t>d’EM</a:t>
            </a:r>
            <a:r>
              <a:rPr lang="en-US" sz="2400" b="1" i="0" u="none" dirty="0">
                <a:solidFill>
                  <a:schemeClr val="dk1"/>
                </a:solidFill>
                <a:latin typeface="+mn-lt"/>
                <a:ea typeface="Calibri"/>
                <a:cs typeface="Calibri"/>
                <a:sym typeface="Calibri"/>
              </a:rPr>
              <a:t> </a:t>
            </a:r>
            <a:r>
              <a:rPr lang="en-US" sz="2400" b="1" i="0" u="none" dirty="0" err="1">
                <a:solidFill>
                  <a:schemeClr val="dk1"/>
                </a:solidFill>
                <a:latin typeface="+mn-lt"/>
                <a:ea typeface="Calibri"/>
                <a:cs typeface="Calibri"/>
                <a:sym typeface="Calibri"/>
              </a:rPr>
              <a:t>en</a:t>
            </a:r>
            <a:r>
              <a:rPr lang="en-US" sz="2400" b="1" i="0" u="none" dirty="0">
                <a:solidFill>
                  <a:schemeClr val="dk1"/>
                </a:solidFill>
                <a:latin typeface="+mn-lt"/>
                <a:ea typeface="Calibri"/>
                <a:cs typeface="Calibri"/>
                <a:sym typeface="Calibri"/>
              </a:rPr>
              <a:t> </a:t>
            </a:r>
            <a:r>
              <a:rPr lang="en-US" sz="2400" b="1" i="0" u="none" dirty="0" err="1">
                <a:solidFill>
                  <a:schemeClr val="dk1"/>
                </a:solidFill>
                <a:latin typeface="+mn-lt"/>
                <a:ea typeface="Calibri"/>
                <a:cs typeface="Calibri"/>
                <a:sym typeface="Calibri"/>
              </a:rPr>
              <a:t>période</a:t>
            </a:r>
            <a:r>
              <a:rPr lang="en-US" sz="2400" b="1" i="0" u="none" dirty="0">
                <a:solidFill>
                  <a:schemeClr val="dk1"/>
                </a:solidFill>
                <a:latin typeface="+mn-lt"/>
                <a:ea typeface="Calibri"/>
                <a:cs typeface="Calibri"/>
                <a:sym typeface="Calibri"/>
              </a:rPr>
              <a:t> </a:t>
            </a:r>
            <a:r>
              <a:rPr lang="fr-FR" sz="2400" b="1" i="0" u="none" dirty="0">
                <a:solidFill>
                  <a:schemeClr val="dk1"/>
                </a:solidFill>
                <a:latin typeface="+mn-lt"/>
                <a:ea typeface="Calibri"/>
                <a:cs typeface="Calibri"/>
                <a:sym typeface="Calibri"/>
              </a:rPr>
              <a:t>CRISE</a:t>
            </a:r>
            <a:endParaRPr sz="2400" b="1" dirty="0">
              <a:latin typeface="+mn-lt"/>
            </a:endParaRPr>
          </a:p>
        </p:txBody>
      </p:sp>
      <p:sp>
        <p:nvSpPr>
          <p:cNvPr id="6" name="Google Shape;124;p5">
            <a:extLst>
              <a:ext uri="{FF2B5EF4-FFF2-40B4-BE49-F238E27FC236}">
                <a16:creationId xmlns:a16="http://schemas.microsoft.com/office/drawing/2014/main" id="{3E10D5B2-75B8-4D01-BFEF-13300AFCAD8A}"/>
              </a:ext>
            </a:extLst>
          </p:cNvPr>
          <p:cNvSpPr txBox="1"/>
          <p:nvPr/>
        </p:nvSpPr>
        <p:spPr>
          <a:xfrm>
            <a:off x="3136215" y="2902966"/>
            <a:ext cx="5556807" cy="1631175"/>
          </a:xfrm>
          <a:prstGeom prst="rect">
            <a:avLst/>
          </a:prstGeom>
          <a:noFill/>
          <a:ln w="38100" cap="flat" cmpd="sng">
            <a:solidFill>
              <a:srgbClr val="2480BB"/>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strike="noStrike" cap="none" dirty="0">
                <a:solidFill>
                  <a:schemeClr val="dk1"/>
                </a:solidFill>
                <a:latin typeface="Calibri"/>
                <a:ea typeface="Calibri"/>
                <a:cs typeface="Calibri"/>
                <a:sym typeface="Calibri"/>
              </a:rPr>
              <a:t>Tensions et ruptures </a:t>
            </a:r>
            <a:r>
              <a:rPr lang="en-US" sz="2000" b="0" i="0" u="none" strike="noStrike" cap="none" dirty="0" err="1">
                <a:solidFill>
                  <a:schemeClr val="dk1"/>
                </a:solidFill>
                <a:latin typeface="Calibri"/>
                <a:ea typeface="Calibri"/>
                <a:cs typeface="Calibri"/>
                <a:sym typeface="Calibri"/>
              </a:rPr>
              <a:t>d’approvisionnement</a:t>
            </a:r>
            <a:r>
              <a:rPr lang="en-US" sz="2000" b="0" i="0" u="none" strike="noStrike" cap="none" dirty="0">
                <a:solidFill>
                  <a:schemeClr val="dk1"/>
                </a:solidFill>
                <a:latin typeface="Calibri"/>
                <a:ea typeface="Calibri"/>
                <a:cs typeface="Calibri"/>
                <a:sym typeface="Calibri"/>
              </a:rPr>
              <a:t> </a:t>
            </a:r>
          </a:p>
          <a:p>
            <a:pPr marL="0" marR="0" lvl="0" indent="0" algn="ctr" rtl="0">
              <a:lnSpc>
                <a:spcPct val="100000"/>
              </a:lnSpc>
              <a:spcBef>
                <a:spcPts val="0"/>
              </a:spcBef>
              <a:spcAft>
                <a:spcPts val="0"/>
              </a:spcAft>
              <a:buClr>
                <a:schemeClr val="dk1"/>
              </a:buClr>
              <a:buSzPts val="2000"/>
              <a:buFont typeface="Calibri"/>
              <a:buNone/>
            </a:pPr>
            <a:r>
              <a:rPr lang="en-US" sz="2000" b="0" i="0" u="none" strike="noStrike" cap="none" dirty="0">
                <a:solidFill>
                  <a:schemeClr val="dk1"/>
                </a:solidFill>
                <a:latin typeface="Calibri"/>
                <a:ea typeface="Calibri"/>
                <a:cs typeface="Calibri"/>
                <a:sym typeface="Calibri"/>
              </a:rPr>
              <a:t>des </a:t>
            </a:r>
            <a:r>
              <a:rPr lang="en-US" sz="2000" b="0" i="0" u="none" strike="noStrike" cap="none" dirty="0" err="1">
                <a:solidFill>
                  <a:schemeClr val="dk1"/>
                </a:solidFill>
                <a:latin typeface="Calibri"/>
                <a:ea typeface="Calibri"/>
                <a:cs typeface="Calibri"/>
                <a:sym typeface="Calibri"/>
              </a:rPr>
              <a:t>médicaments</a:t>
            </a:r>
            <a:r>
              <a:rPr lang="en-US" sz="2000" b="0" i="0" u="none" strike="noStrike" cap="none" dirty="0">
                <a:solidFill>
                  <a:schemeClr val="dk1"/>
                </a:solidFill>
                <a:latin typeface="Calibri"/>
                <a:ea typeface="Calibri"/>
                <a:cs typeface="Calibri"/>
                <a:sym typeface="Calibri"/>
              </a:rPr>
              <a:t> : </a:t>
            </a:r>
          </a:p>
          <a:p>
            <a:pPr marL="0" marR="0" lvl="0" indent="0" algn="ctr" rtl="0">
              <a:lnSpc>
                <a:spcPct val="100000"/>
              </a:lnSpc>
              <a:spcBef>
                <a:spcPts val="0"/>
              </a:spcBef>
              <a:spcAft>
                <a:spcPts val="0"/>
              </a:spcAft>
              <a:buClr>
                <a:schemeClr val="dk1"/>
              </a:buClr>
              <a:buSzPts val="2000"/>
              <a:buFont typeface="Calibri"/>
              <a:buNone/>
            </a:pPr>
            <a:r>
              <a:rPr lang="en-US" sz="2000" b="0" i="0" u="none" strike="noStrike" cap="none" dirty="0" err="1">
                <a:solidFill>
                  <a:schemeClr val="dk1"/>
                </a:solidFill>
                <a:latin typeface="Calibri"/>
                <a:ea typeface="Calibri"/>
                <a:cs typeface="Calibri"/>
                <a:sym typeface="Calibri"/>
              </a:rPr>
              <a:t>nouvelles</a:t>
            </a:r>
            <a:r>
              <a:rPr lang="en-US" sz="2000" b="0" i="0" u="none" strike="noStrike" cap="none" dirty="0">
                <a:solidFill>
                  <a:schemeClr val="dk1"/>
                </a:solidFill>
                <a:latin typeface="Calibri"/>
                <a:ea typeface="Calibri"/>
                <a:cs typeface="Calibri"/>
                <a:sym typeface="Calibri"/>
              </a:rPr>
              <a:t> </a:t>
            </a:r>
            <a:r>
              <a:rPr lang="en-US" sz="2000" b="0" i="0" u="none" strike="noStrike" cap="none" dirty="0" err="1">
                <a:solidFill>
                  <a:schemeClr val="dk1"/>
                </a:solidFill>
                <a:latin typeface="Calibri"/>
                <a:ea typeface="Calibri"/>
                <a:cs typeface="Calibri"/>
                <a:sym typeface="Calibri"/>
              </a:rPr>
              <a:t>formes</a:t>
            </a:r>
            <a:r>
              <a:rPr lang="en-US" sz="2000" b="0" i="0" u="none" strike="noStrike" cap="none" dirty="0">
                <a:solidFill>
                  <a:schemeClr val="dk1"/>
                </a:solidFill>
                <a:latin typeface="Calibri"/>
                <a:ea typeface="Calibri"/>
                <a:cs typeface="Calibri"/>
                <a:sym typeface="Calibri"/>
              </a:rPr>
              <a:t> des </a:t>
            </a:r>
            <a:r>
              <a:rPr lang="en-US" sz="2000" b="0" i="0" u="none" strike="noStrike" cap="none" dirty="0" err="1">
                <a:solidFill>
                  <a:schemeClr val="dk1"/>
                </a:solidFill>
                <a:latin typeface="Calibri"/>
                <a:ea typeface="Calibri"/>
                <a:cs typeface="Calibri"/>
                <a:sym typeface="Calibri"/>
              </a:rPr>
              <a:t>médicaments</a:t>
            </a:r>
            <a:r>
              <a:rPr lang="en-US" sz="2000" b="0" i="0" u="none" strike="noStrike" cap="none" dirty="0">
                <a:solidFill>
                  <a:schemeClr val="dk1"/>
                </a:solidFill>
                <a:latin typeface="Calibri"/>
                <a:ea typeface="Calibri"/>
                <a:cs typeface="Calibri"/>
                <a:sym typeface="Calibri"/>
              </a:rPr>
              <a:t>, </a:t>
            </a:r>
          </a:p>
          <a:p>
            <a:pPr marL="0" marR="0" lvl="0" indent="0" algn="ctr" rtl="0">
              <a:lnSpc>
                <a:spcPct val="100000"/>
              </a:lnSpc>
              <a:spcBef>
                <a:spcPts val="0"/>
              </a:spcBef>
              <a:spcAft>
                <a:spcPts val="0"/>
              </a:spcAft>
              <a:buClr>
                <a:schemeClr val="dk1"/>
              </a:buClr>
              <a:buSzPts val="2000"/>
              <a:buFont typeface="Calibri"/>
              <a:buNone/>
            </a:pPr>
            <a:r>
              <a:rPr lang="en-US" sz="2000" b="0" i="0" u="none" strike="noStrike" cap="none" dirty="0">
                <a:solidFill>
                  <a:schemeClr val="dk1"/>
                </a:solidFill>
                <a:latin typeface="Calibri"/>
                <a:ea typeface="Calibri"/>
                <a:cs typeface="Calibri"/>
                <a:sym typeface="Calibri"/>
              </a:rPr>
              <a:t>prescriptions </a:t>
            </a:r>
            <a:r>
              <a:rPr lang="en-US" sz="2000" b="0" i="0" u="none" strike="noStrike" cap="none" dirty="0" err="1">
                <a:solidFill>
                  <a:schemeClr val="dk1"/>
                </a:solidFill>
                <a:latin typeface="Calibri"/>
                <a:ea typeface="Calibri"/>
                <a:cs typeface="Calibri"/>
                <a:sym typeface="Calibri"/>
              </a:rPr>
              <a:t>selon</a:t>
            </a:r>
            <a:r>
              <a:rPr lang="en-US" sz="2000" b="0" i="0" u="none" strike="noStrike" cap="none" dirty="0">
                <a:solidFill>
                  <a:schemeClr val="dk1"/>
                </a:solidFill>
                <a:latin typeface="Calibri"/>
                <a:ea typeface="Calibri"/>
                <a:cs typeface="Calibri"/>
                <a:sym typeface="Calibri"/>
              </a:rPr>
              <a:t> </a:t>
            </a:r>
            <a:r>
              <a:rPr lang="en-US" sz="2000" b="0" i="0" u="none" strike="noStrike" cap="none" dirty="0" err="1">
                <a:solidFill>
                  <a:schemeClr val="dk1"/>
                </a:solidFill>
                <a:latin typeface="Calibri"/>
                <a:ea typeface="Calibri"/>
                <a:cs typeface="Calibri"/>
                <a:sym typeface="Calibri"/>
              </a:rPr>
              <a:t>protocoles</a:t>
            </a:r>
            <a:r>
              <a:rPr lang="en-US" sz="2000" b="0" i="0" u="none" strike="noStrike" cap="none" dirty="0">
                <a:solidFill>
                  <a:schemeClr val="dk1"/>
                </a:solidFill>
                <a:latin typeface="Calibri"/>
                <a:ea typeface="Calibri"/>
                <a:cs typeface="Calibri"/>
                <a:sym typeface="Calibri"/>
              </a:rPr>
              <a:t> </a:t>
            </a:r>
            <a:r>
              <a:rPr lang="en-US" sz="2000" b="0" i="0" u="none" strike="noStrike" cap="none" dirty="0" err="1">
                <a:solidFill>
                  <a:schemeClr val="dk1"/>
                </a:solidFill>
                <a:latin typeface="Calibri"/>
                <a:ea typeface="Calibri"/>
                <a:cs typeface="Calibri"/>
                <a:sym typeface="Calibri"/>
              </a:rPr>
              <a:t>inhabituels</a:t>
            </a:r>
            <a:r>
              <a:rPr lang="en-US" sz="2000" b="0" i="0" u="none" strike="noStrike" cap="none" dirty="0">
                <a:solidFill>
                  <a:schemeClr val="dk1"/>
                </a:solidFill>
                <a:latin typeface="Calibri"/>
                <a:ea typeface="Calibri"/>
                <a:cs typeface="Calibri"/>
                <a:sym typeface="Calibri"/>
              </a:rPr>
              <a:t>, </a:t>
            </a:r>
          </a:p>
          <a:p>
            <a:pPr marL="0" marR="0" lvl="0" indent="0" algn="ctr" rtl="0">
              <a:lnSpc>
                <a:spcPct val="100000"/>
              </a:lnSpc>
              <a:spcBef>
                <a:spcPts val="0"/>
              </a:spcBef>
              <a:spcAft>
                <a:spcPts val="0"/>
              </a:spcAft>
              <a:buClr>
                <a:schemeClr val="dk1"/>
              </a:buClr>
              <a:buSzPts val="2000"/>
              <a:buFont typeface="Calibri"/>
              <a:buNone/>
            </a:pPr>
            <a:r>
              <a:rPr lang="en-US" sz="2000" b="0" i="0" u="none" strike="noStrike" cap="none" dirty="0" err="1">
                <a:solidFill>
                  <a:schemeClr val="dk1"/>
                </a:solidFill>
                <a:latin typeface="Calibri"/>
                <a:ea typeface="Calibri"/>
                <a:cs typeface="Calibri"/>
                <a:sym typeface="Calibri"/>
              </a:rPr>
              <a:t>ré-utilisation</a:t>
            </a:r>
            <a:r>
              <a:rPr lang="en-US" sz="2000" b="0" i="0" u="none" strike="noStrike" cap="none" dirty="0">
                <a:solidFill>
                  <a:schemeClr val="dk1"/>
                </a:solidFill>
                <a:latin typeface="Calibri"/>
                <a:ea typeface="Calibri"/>
                <a:cs typeface="Calibri"/>
                <a:sym typeface="Calibri"/>
              </a:rPr>
              <a:t> d’”</a:t>
            </a:r>
            <a:r>
              <a:rPr lang="en-US" sz="2000" b="0" i="0" u="none" strike="noStrike" cap="none" dirty="0" err="1">
                <a:solidFill>
                  <a:schemeClr val="dk1"/>
                </a:solidFill>
                <a:latin typeface="Calibri"/>
                <a:ea typeface="Calibri"/>
                <a:cs typeface="Calibri"/>
                <a:sym typeface="Calibri"/>
              </a:rPr>
              <a:t>anciennes</a:t>
            </a:r>
            <a:r>
              <a:rPr lang="en-US" sz="2000" b="0" i="0" u="none" strike="noStrike" cap="none" dirty="0">
                <a:solidFill>
                  <a:schemeClr val="dk1"/>
                </a:solidFill>
                <a:latin typeface="Calibri"/>
                <a:ea typeface="Calibri"/>
                <a:cs typeface="Calibri"/>
                <a:sym typeface="Calibri"/>
              </a:rPr>
              <a:t>” </a:t>
            </a:r>
            <a:r>
              <a:rPr lang="en-US" sz="2000" b="0" i="0" u="none" strike="noStrike" cap="none" dirty="0" err="1">
                <a:solidFill>
                  <a:schemeClr val="dk1"/>
                </a:solidFill>
                <a:latin typeface="Calibri"/>
                <a:ea typeface="Calibri"/>
                <a:cs typeface="Calibri"/>
                <a:sym typeface="Calibri"/>
              </a:rPr>
              <a:t>molécules</a:t>
            </a:r>
            <a:r>
              <a:rPr lang="en-US" sz="20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7" name="Google Shape;125;p5">
            <a:extLst>
              <a:ext uri="{FF2B5EF4-FFF2-40B4-BE49-F238E27FC236}">
                <a16:creationId xmlns:a16="http://schemas.microsoft.com/office/drawing/2014/main" id="{82363107-C54F-4E9C-AD79-81EBC814A4E4}"/>
              </a:ext>
            </a:extLst>
          </p:cNvPr>
          <p:cNvPicPr preferRelativeResize="0"/>
          <p:nvPr/>
        </p:nvPicPr>
        <p:blipFill>
          <a:blip r:embed="rId2">
            <a:alphaModFix/>
          </a:blip>
          <a:stretch>
            <a:fillRect/>
          </a:stretch>
        </p:blipFill>
        <p:spPr>
          <a:xfrm>
            <a:off x="1199874" y="1601989"/>
            <a:ext cx="2299106" cy="2226051"/>
          </a:xfrm>
          <a:prstGeom prst="rect">
            <a:avLst/>
          </a:prstGeom>
          <a:noFill/>
          <a:ln>
            <a:noFill/>
          </a:ln>
        </p:spPr>
      </p:pic>
      <p:pic>
        <p:nvPicPr>
          <p:cNvPr id="8" name="Google Shape;126;p5">
            <a:extLst>
              <a:ext uri="{FF2B5EF4-FFF2-40B4-BE49-F238E27FC236}">
                <a16:creationId xmlns:a16="http://schemas.microsoft.com/office/drawing/2014/main" id="{AAF66BC4-CD82-481F-8FCB-65D6F88B1072}"/>
              </a:ext>
            </a:extLst>
          </p:cNvPr>
          <p:cNvPicPr preferRelativeResize="0"/>
          <p:nvPr/>
        </p:nvPicPr>
        <p:blipFill>
          <a:blip r:embed="rId3">
            <a:alphaModFix/>
          </a:blip>
          <a:stretch>
            <a:fillRect/>
          </a:stretch>
        </p:blipFill>
        <p:spPr>
          <a:xfrm>
            <a:off x="8515547" y="3590127"/>
            <a:ext cx="2476579" cy="2541400"/>
          </a:xfrm>
          <a:prstGeom prst="rect">
            <a:avLst/>
          </a:prstGeom>
          <a:noFill/>
          <a:ln>
            <a:noFill/>
          </a:ln>
        </p:spPr>
      </p:pic>
      <p:pic>
        <p:nvPicPr>
          <p:cNvPr id="9" name="Google Shape;127;p5">
            <a:extLst>
              <a:ext uri="{FF2B5EF4-FFF2-40B4-BE49-F238E27FC236}">
                <a16:creationId xmlns:a16="http://schemas.microsoft.com/office/drawing/2014/main" id="{68906EAE-B21F-460A-AB79-EEB4958F11BA}"/>
              </a:ext>
            </a:extLst>
          </p:cNvPr>
          <p:cNvPicPr preferRelativeResize="0"/>
          <p:nvPr/>
        </p:nvPicPr>
        <p:blipFill>
          <a:blip r:embed="rId4">
            <a:alphaModFix/>
          </a:blip>
          <a:stretch>
            <a:fillRect/>
          </a:stretch>
        </p:blipFill>
        <p:spPr>
          <a:xfrm>
            <a:off x="2349427" y="4369722"/>
            <a:ext cx="1640637" cy="1631176"/>
          </a:xfrm>
          <a:prstGeom prst="rect">
            <a:avLst/>
          </a:prstGeom>
          <a:noFill/>
          <a:ln>
            <a:noFill/>
          </a:ln>
        </p:spPr>
      </p:pic>
    </p:spTree>
    <p:extLst>
      <p:ext uri="{BB962C8B-B14F-4D97-AF65-F5344CB8AC3E}">
        <p14:creationId xmlns:p14="http://schemas.microsoft.com/office/powerpoint/2010/main" val="724232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8A4B1BF-BCA4-488A-9CEF-2DD7DD3747F1}"/>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0E48DA23-A25A-496C-A6D0-500DCDAD608E}"/>
              </a:ext>
            </a:extLst>
          </p:cNvPr>
          <p:cNvSpPr>
            <a:spLocks noGrp="1"/>
          </p:cNvSpPr>
          <p:nvPr>
            <p:ph type="sldNum" sz="quarter" idx="12"/>
          </p:nvPr>
        </p:nvSpPr>
        <p:spPr/>
        <p:txBody>
          <a:bodyPr/>
          <a:lstStyle/>
          <a:p>
            <a:fld id="{815EBFAA-CE30-46F1-BE51-457160F6CB4F}" type="slidenum">
              <a:rPr lang="fr-FR" smtClean="0"/>
              <a:pPr/>
              <a:t>7</a:t>
            </a:fld>
            <a:endParaRPr lang="fr-FR"/>
          </a:p>
        </p:txBody>
      </p:sp>
      <p:sp>
        <p:nvSpPr>
          <p:cNvPr id="4" name="ZoneTexte 3">
            <a:extLst>
              <a:ext uri="{FF2B5EF4-FFF2-40B4-BE49-F238E27FC236}">
                <a16:creationId xmlns:a16="http://schemas.microsoft.com/office/drawing/2014/main" id="{C9A5D254-D491-4DC7-BFE6-DB8F5C63B381}"/>
              </a:ext>
            </a:extLst>
          </p:cNvPr>
          <p:cNvSpPr txBox="1"/>
          <p:nvPr/>
        </p:nvSpPr>
        <p:spPr>
          <a:xfrm>
            <a:off x="1316146" y="227100"/>
            <a:ext cx="9559732" cy="584775"/>
          </a:xfrm>
          <a:prstGeom prst="rect">
            <a:avLst/>
          </a:prstGeom>
          <a:noFill/>
        </p:spPr>
        <p:txBody>
          <a:bodyPr wrap="none" rtlCol="0">
            <a:spAutoFit/>
          </a:bodyPr>
          <a:lstStyle/>
          <a:p>
            <a:pPr algn="ctr"/>
            <a:r>
              <a:rPr lang="fr-FR" sz="3200" b="1" dirty="0">
                <a:solidFill>
                  <a:srgbClr val="0070C0"/>
                </a:solidFill>
              </a:rPr>
              <a:t>Préconisations visant à prévenir les EM-AR: Pourquoi  ?</a:t>
            </a:r>
          </a:p>
        </p:txBody>
      </p:sp>
      <p:sp>
        <p:nvSpPr>
          <p:cNvPr id="5" name="Google Shape;108;p4">
            <a:extLst>
              <a:ext uri="{FF2B5EF4-FFF2-40B4-BE49-F238E27FC236}">
                <a16:creationId xmlns:a16="http://schemas.microsoft.com/office/drawing/2014/main" id="{EBC7A680-843E-492A-9B5E-CFD2FBA90AC6}"/>
              </a:ext>
            </a:extLst>
          </p:cNvPr>
          <p:cNvSpPr txBox="1">
            <a:spLocks noGrp="1"/>
          </p:cNvSpPr>
          <p:nvPr>
            <p:ph type="ctrTitle"/>
          </p:nvPr>
        </p:nvSpPr>
        <p:spPr>
          <a:xfrm>
            <a:off x="1374711" y="1132311"/>
            <a:ext cx="9144000" cy="48188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800"/>
              <a:buFont typeface="Calibri"/>
              <a:buNone/>
            </a:pPr>
            <a:r>
              <a:rPr lang="en-US" sz="2400" b="1" i="0" u="none" dirty="0" err="1">
                <a:solidFill>
                  <a:schemeClr val="dk1"/>
                </a:solidFill>
                <a:latin typeface="+mn-lt"/>
                <a:ea typeface="Calibri"/>
                <a:cs typeface="Calibri"/>
                <a:sym typeface="Calibri"/>
              </a:rPr>
              <a:t>Facteurs</a:t>
            </a:r>
            <a:r>
              <a:rPr lang="en-US" sz="2400" b="1" i="0" u="none" dirty="0">
                <a:solidFill>
                  <a:schemeClr val="dk1"/>
                </a:solidFill>
                <a:latin typeface="+mn-lt"/>
                <a:ea typeface="Calibri"/>
                <a:cs typeface="Calibri"/>
                <a:sym typeface="Calibri"/>
              </a:rPr>
              <a:t> de </a:t>
            </a:r>
            <a:r>
              <a:rPr lang="en-US" sz="2400" b="1" i="0" u="none" dirty="0" err="1">
                <a:solidFill>
                  <a:schemeClr val="dk1"/>
                </a:solidFill>
                <a:latin typeface="+mn-lt"/>
                <a:ea typeface="Calibri"/>
                <a:cs typeface="Calibri"/>
                <a:sym typeface="Calibri"/>
              </a:rPr>
              <a:t>risque</a:t>
            </a:r>
            <a:r>
              <a:rPr lang="en-US" sz="2400" b="1" i="0" u="none" dirty="0">
                <a:solidFill>
                  <a:schemeClr val="dk1"/>
                </a:solidFill>
                <a:latin typeface="+mn-lt"/>
                <a:ea typeface="Calibri"/>
                <a:cs typeface="Calibri"/>
                <a:sym typeface="Calibri"/>
              </a:rPr>
              <a:t> </a:t>
            </a:r>
            <a:r>
              <a:rPr lang="en-US" sz="2400" b="1" i="0" u="none" dirty="0" err="1">
                <a:solidFill>
                  <a:schemeClr val="dk1"/>
                </a:solidFill>
                <a:latin typeface="+mn-lt"/>
                <a:ea typeface="Calibri"/>
                <a:cs typeface="Calibri"/>
                <a:sym typeface="Calibri"/>
              </a:rPr>
              <a:t>d’EM</a:t>
            </a:r>
            <a:r>
              <a:rPr lang="en-US" sz="2400" b="1" i="0" u="none" dirty="0">
                <a:solidFill>
                  <a:schemeClr val="dk1"/>
                </a:solidFill>
                <a:latin typeface="+mn-lt"/>
                <a:ea typeface="Calibri"/>
                <a:cs typeface="Calibri"/>
                <a:sym typeface="Calibri"/>
              </a:rPr>
              <a:t> </a:t>
            </a:r>
            <a:r>
              <a:rPr lang="en-US" sz="2400" b="1" i="0" u="none" dirty="0" err="1">
                <a:solidFill>
                  <a:schemeClr val="dk1"/>
                </a:solidFill>
                <a:latin typeface="+mn-lt"/>
                <a:ea typeface="Calibri"/>
                <a:cs typeface="Calibri"/>
                <a:sym typeface="Calibri"/>
              </a:rPr>
              <a:t>en</a:t>
            </a:r>
            <a:r>
              <a:rPr lang="en-US" sz="2400" b="1" i="0" u="none" dirty="0">
                <a:solidFill>
                  <a:schemeClr val="dk1"/>
                </a:solidFill>
                <a:latin typeface="+mn-lt"/>
                <a:ea typeface="Calibri"/>
                <a:cs typeface="Calibri"/>
                <a:sym typeface="Calibri"/>
              </a:rPr>
              <a:t> </a:t>
            </a:r>
            <a:r>
              <a:rPr lang="en-US" sz="2400" b="1" i="0" u="none" dirty="0" err="1">
                <a:solidFill>
                  <a:schemeClr val="dk1"/>
                </a:solidFill>
                <a:latin typeface="+mn-lt"/>
                <a:ea typeface="Calibri"/>
                <a:cs typeface="Calibri"/>
                <a:sym typeface="Calibri"/>
              </a:rPr>
              <a:t>période</a:t>
            </a:r>
            <a:r>
              <a:rPr lang="en-US" sz="2400" b="1" i="0" u="none" dirty="0">
                <a:solidFill>
                  <a:schemeClr val="dk1"/>
                </a:solidFill>
                <a:latin typeface="+mn-lt"/>
                <a:ea typeface="Calibri"/>
                <a:cs typeface="Calibri"/>
                <a:sym typeface="Calibri"/>
              </a:rPr>
              <a:t> </a:t>
            </a:r>
            <a:r>
              <a:rPr lang="fr-FR" sz="2400" b="1" i="0" u="none" dirty="0">
                <a:solidFill>
                  <a:schemeClr val="dk1"/>
                </a:solidFill>
                <a:latin typeface="+mn-lt"/>
                <a:ea typeface="Calibri"/>
                <a:cs typeface="Calibri"/>
                <a:sym typeface="Calibri"/>
              </a:rPr>
              <a:t>CRISE</a:t>
            </a:r>
            <a:endParaRPr sz="2400" b="1" dirty="0">
              <a:latin typeface="+mn-lt"/>
            </a:endParaRPr>
          </a:p>
        </p:txBody>
      </p:sp>
      <p:sp>
        <p:nvSpPr>
          <p:cNvPr id="6" name="Google Shape;115;p6">
            <a:extLst>
              <a:ext uri="{FF2B5EF4-FFF2-40B4-BE49-F238E27FC236}">
                <a16:creationId xmlns:a16="http://schemas.microsoft.com/office/drawing/2014/main" id="{542B26EE-99E2-4BB8-A8D8-AF489258B1B0}"/>
              </a:ext>
            </a:extLst>
          </p:cNvPr>
          <p:cNvSpPr txBox="1"/>
          <p:nvPr/>
        </p:nvSpPr>
        <p:spPr>
          <a:xfrm>
            <a:off x="3151106" y="3073036"/>
            <a:ext cx="5591210" cy="1015622"/>
          </a:xfrm>
          <a:prstGeom prst="rect">
            <a:avLst/>
          </a:prstGeom>
          <a:noFill/>
          <a:ln w="38100" cap="flat" cmpd="sng">
            <a:solidFill>
              <a:srgbClr val="2480BB"/>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dirty="0" err="1">
                <a:solidFill>
                  <a:schemeClr val="dk1"/>
                </a:solidFill>
                <a:latin typeface="Calibri"/>
                <a:ea typeface="Calibri"/>
                <a:cs typeface="Calibri"/>
                <a:sym typeface="Calibri"/>
              </a:rPr>
              <a:t>Pénurie</a:t>
            </a:r>
            <a:r>
              <a:rPr lang="en-US" sz="2000" b="1" i="0" u="none" strike="noStrike" cap="none" dirty="0">
                <a:solidFill>
                  <a:schemeClr val="dk1"/>
                </a:solidFill>
                <a:latin typeface="Calibri"/>
                <a:ea typeface="Calibri"/>
                <a:cs typeface="Calibri"/>
                <a:sym typeface="Calibri"/>
              </a:rPr>
              <a:t> relative </a:t>
            </a:r>
            <a:r>
              <a:rPr lang="en-US" sz="2000" b="1" dirty="0">
                <a:solidFill>
                  <a:schemeClr val="dk1"/>
                </a:solidFill>
                <a:latin typeface="Calibri"/>
                <a:ea typeface="Calibri"/>
                <a:cs typeface="Calibri"/>
                <a:sym typeface="Calibri"/>
              </a:rPr>
              <a:t>de</a:t>
            </a:r>
            <a:r>
              <a:rPr lang="en-US" sz="2000" b="1" i="0" u="none" strike="noStrike" cap="none" dirty="0">
                <a:solidFill>
                  <a:schemeClr val="dk1"/>
                </a:solidFill>
                <a:latin typeface="Calibri"/>
                <a:ea typeface="Calibri"/>
                <a:cs typeface="Calibri"/>
                <a:sym typeface="Calibri"/>
              </a:rPr>
              <a:t> </a:t>
            </a:r>
            <a:r>
              <a:rPr lang="en-US" sz="2000" b="1" i="0" u="none" strike="noStrike" cap="none" dirty="0" err="1">
                <a:solidFill>
                  <a:schemeClr val="dk1"/>
                </a:solidFill>
                <a:latin typeface="Calibri"/>
                <a:ea typeface="Calibri"/>
                <a:cs typeface="Calibri"/>
                <a:sym typeface="Calibri"/>
              </a:rPr>
              <a:t>dispositifs</a:t>
            </a:r>
            <a:r>
              <a:rPr lang="en-US" sz="2000" b="1" i="0" u="none" strike="noStrike" cap="none" dirty="0">
                <a:solidFill>
                  <a:schemeClr val="dk1"/>
                </a:solidFill>
                <a:latin typeface="Calibri"/>
                <a:ea typeface="Calibri"/>
                <a:cs typeface="Calibri"/>
                <a:sym typeface="Calibri"/>
              </a:rPr>
              <a:t> </a:t>
            </a:r>
            <a:r>
              <a:rPr lang="en-US" sz="2000" b="1" i="0" u="none" strike="noStrike" cap="none" dirty="0" err="1">
                <a:solidFill>
                  <a:schemeClr val="dk1"/>
                </a:solidFill>
                <a:latin typeface="Calibri"/>
                <a:ea typeface="Calibri"/>
                <a:cs typeface="Calibri"/>
                <a:sym typeface="Calibri"/>
              </a:rPr>
              <a:t>d’administration</a:t>
            </a:r>
            <a:r>
              <a:rPr lang="en-US" sz="2000" b="1" i="0" u="none" strike="noStrike" cap="none" dirty="0">
                <a:solidFill>
                  <a:schemeClr val="dk1"/>
                </a:solidFill>
                <a:latin typeface="Calibri"/>
                <a:ea typeface="Calibri"/>
                <a:cs typeface="Calibri"/>
                <a:sym typeface="Calibri"/>
              </a:rPr>
              <a:t> </a:t>
            </a:r>
            <a:r>
              <a:rPr lang="en-US" sz="2000" b="1" i="0" u="none" strike="noStrike" cap="none" dirty="0" err="1">
                <a:solidFill>
                  <a:schemeClr val="dk1"/>
                </a:solidFill>
                <a:latin typeface="Calibri"/>
                <a:ea typeface="Calibri"/>
                <a:cs typeface="Calibri"/>
                <a:sym typeface="Calibri"/>
              </a:rPr>
              <a:t>sécurisée</a:t>
            </a:r>
            <a:r>
              <a:rPr lang="en-US" sz="2000" b="1" i="0" u="none" strike="noStrike" cap="none" dirty="0">
                <a:solidFill>
                  <a:schemeClr val="dk1"/>
                </a:solidFill>
                <a:latin typeface="Calibri"/>
                <a:ea typeface="Calibri"/>
                <a:cs typeface="Calibri"/>
                <a:sym typeface="Calibri"/>
              </a:rPr>
              <a:t> de </a:t>
            </a:r>
            <a:r>
              <a:rPr lang="en-US" sz="2000" b="1" i="0" u="none" strike="noStrike" cap="none" dirty="0" err="1">
                <a:solidFill>
                  <a:schemeClr val="dk1"/>
                </a:solidFill>
                <a:latin typeface="Calibri"/>
                <a:ea typeface="Calibri"/>
                <a:cs typeface="Calibri"/>
                <a:sym typeface="Calibri"/>
              </a:rPr>
              <a:t>médicaments</a:t>
            </a:r>
            <a:r>
              <a:rPr lang="en-US" sz="2000" b="1" i="0" u="none" strike="noStrike" cap="none" dirty="0">
                <a:solidFill>
                  <a:schemeClr val="dk1"/>
                </a:solidFill>
                <a:latin typeface="Calibri"/>
                <a:ea typeface="Calibri"/>
                <a:cs typeface="Calibri"/>
                <a:sym typeface="Calibri"/>
              </a:rPr>
              <a:t> </a:t>
            </a:r>
            <a:r>
              <a:rPr lang="en-US" sz="2000" b="1" i="0" u="none" strike="noStrike" cap="none" dirty="0" err="1">
                <a:solidFill>
                  <a:schemeClr val="dk1"/>
                </a:solidFill>
                <a:latin typeface="Calibri"/>
                <a:ea typeface="Calibri"/>
                <a:cs typeface="Calibri"/>
                <a:sym typeface="Calibri"/>
              </a:rPr>
              <a:t>ou</a:t>
            </a:r>
            <a:r>
              <a:rPr lang="en-US" sz="2000" b="1" i="0" u="none" strike="noStrike" cap="none" dirty="0">
                <a:solidFill>
                  <a:schemeClr val="dk1"/>
                </a:solidFill>
                <a:latin typeface="Calibri"/>
                <a:ea typeface="Calibri"/>
                <a:cs typeface="Calibri"/>
                <a:sym typeface="Calibri"/>
              </a:rPr>
              <a:t> de nutrition</a:t>
            </a:r>
            <a:endParaRPr sz="20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dirty="0" err="1">
                <a:solidFill>
                  <a:schemeClr val="dk1"/>
                </a:solidFill>
                <a:latin typeface="Calibri"/>
                <a:ea typeface="Calibri"/>
                <a:cs typeface="Calibri"/>
                <a:sym typeface="Calibri"/>
              </a:rPr>
              <a:t>Pénurie</a:t>
            </a:r>
            <a:r>
              <a:rPr lang="en-US" sz="2000" b="1" i="0" u="none" strike="noStrike" cap="none" dirty="0">
                <a:solidFill>
                  <a:schemeClr val="dk1"/>
                </a:solidFill>
                <a:latin typeface="Calibri"/>
                <a:ea typeface="Calibri"/>
                <a:cs typeface="Calibri"/>
                <a:sym typeface="Calibri"/>
              </a:rPr>
              <a:t> relative </a:t>
            </a:r>
            <a:r>
              <a:rPr lang="en-US" sz="2000" b="1" dirty="0">
                <a:solidFill>
                  <a:schemeClr val="dk1"/>
                </a:solidFill>
                <a:latin typeface="Calibri"/>
                <a:ea typeface="Calibri"/>
                <a:cs typeface="Calibri"/>
                <a:sym typeface="Calibri"/>
              </a:rPr>
              <a:t>de</a:t>
            </a:r>
            <a:r>
              <a:rPr lang="en-US" sz="2000" b="1" i="0" u="none" strike="noStrike" cap="none" dirty="0">
                <a:solidFill>
                  <a:schemeClr val="dk1"/>
                </a:solidFill>
                <a:latin typeface="Calibri"/>
                <a:ea typeface="Calibri"/>
                <a:cs typeface="Calibri"/>
                <a:sym typeface="Calibri"/>
              </a:rPr>
              <a:t> </a:t>
            </a:r>
            <a:r>
              <a:rPr lang="en-US" sz="2000" b="1" i="0" u="none" strike="noStrike" cap="none" dirty="0" err="1">
                <a:solidFill>
                  <a:schemeClr val="dk1"/>
                </a:solidFill>
                <a:latin typeface="Calibri"/>
                <a:ea typeface="Calibri"/>
                <a:cs typeface="Calibri"/>
                <a:sym typeface="Calibri"/>
              </a:rPr>
              <a:t>dispositifs</a:t>
            </a:r>
            <a:r>
              <a:rPr lang="en-US" sz="2000" b="1" i="0" u="none" strike="noStrike" cap="none" dirty="0">
                <a:solidFill>
                  <a:schemeClr val="dk1"/>
                </a:solidFill>
                <a:latin typeface="Calibri"/>
                <a:ea typeface="Calibri"/>
                <a:cs typeface="Calibri"/>
                <a:sym typeface="Calibri"/>
              </a:rPr>
              <a:t> de </a:t>
            </a:r>
            <a:r>
              <a:rPr lang="en-US" sz="2000" b="1" i="0" u="none" strike="noStrike" cap="none" dirty="0" err="1">
                <a:solidFill>
                  <a:schemeClr val="dk1"/>
                </a:solidFill>
                <a:latin typeface="Calibri"/>
                <a:ea typeface="Calibri"/>
                <a:cs typeface="Calibri"/>
                <a:sym typeface="Calibri"/>
              </a:rPr>
              <a:t>monitorage</a:t>
            </a:r>
            <a:endParaRPr sz="1400" b="1" i="0" u="none" strike="noStrike" cap="none" dirty="0">
              <a:solidFill>
                <a:srgbClr val="000000"/>
              </a:solidFill>
              <a:latin typeface="Arial"/>
              <a:ea typeface="Arial"/>
              <a:cs typeface="Arial"/>
              <a:sym typeface="Arial"/>
            </a:endParaRPr>
          </a:p>
        </p:txBody>
      </p:sp>
      <p:pic>
        <p:nvPicPr>
          <p:cNvPr id="7" name="Google Shape;117;p6">
            <a:extLst>
              <a:ext uri="{FF2B5EF4-FFF2-40B4-BE49-F238E27FC236}">
                <a16:creationId xmlns:a16="http://schemas.microsoft.com/office/drawing/2014/main" id="{76A5C704-8EF7-437E-9780-417BF403B33F}"/>
              </a:ext>
            </a:extLst>
          </p:cNvPr>
          <p:cNvPicPr preferRelativeResize="0"/>
          <p:nvPr/>
        </p:nvPicPr>
        <p:blipFill>
          <a:blip r:embed="rId2">
            <a:alphaModFix/>
          </a:blip>
          <a:stretch>
            <a:fillRect/>
          </a:stretch>
        </p:blipFill>
        <p:spPr>
          <a:xfrm>
            <a:off x="748286" y="2620013"/>
            <a:ext cx="2573413" cy="2447114"/>
          </a:xfrm>
          <a:prstGeom prst="rect">
            <a:avLst/>
          </a:prstGeom>
          <a:noFill/>
          <a:ln>
            <a:noFill/>
          </a:ln>
        </p:spPr>
      </p:pic>
      <p:pic>
        <p:nvPicPr>
          <p:cNvPr id="8" name="Google Shape;118;p6">
            <a:extLst>
              <a:ext uri="{FF2B5EF4-FFF2-40B4-BE49-F238E27FC236}">
                <a16:creationId xmlns:a16="http://schemas.microsoft.com/office/drawing/2014/main" id="{AE432779-77DB-42C9-90A0-FA8384D8D430}"/>
              </a:ext>
            </a:extLst>
          </p:cNvPr>
          <p:cNvPicPr preferRelativeResize="0"/>
          <p:nvPr/>
        </p:nvPicPr>
        <p:blipFill>
          <a:blip r:embed="rId3">
            <a:alphaModFix/>
          </a:blip>
          <a:stretch>
            <a:fillRect/>
          </a:stretch>
        </p:blipFill>
        <p:spPr>
          <a:xfrm>
            <a:off x="8537510" y="1688840"/>
            <a:ext cx="2821540" cy="2693097"/>
          </a:xfrm>
          <a:prstGeom prst="rect">
            <a:avLst/>
          </a:prstGeom>
          <a:noFill/>
          <a:ln>
            <a:noFill/>
          </a:ln>
        </p:spPr>
      </p:pic>
      <p:pic>
        <p:nvPicPr>
          <p:cNvPr id="9" name="Google Shape;119;p6">
            <a:extLst>
              <a:ext uri="{FF2B5EF4-FFF2-40B4-BE49-F238E27FC236}">
                <a16:creationId xmlns:a16="http://schemas.microsoft.com/office/drawing/2014/main" id="{50E1BF4C-1A27-4826-9311-9A3E369E33B4}"/>
              </a:ext>
            </a:extLst>
          </p:cNvPr>
          <p:cNvPicPr preferRelativeResize="0"/>
          <p:nvPr/>
        </p:nvPicPr>
        <p:blipFill>
          <a:blip r:embed="rId4">
            <a:alphaModFix/>
          </a:blip>
          <a:stretch>
            <a:fillRect/>
          </a:stretch>
        </p:blipFill>
        <p:spPr>
          <a:xfrm>
            <a:off x="7462803" y="3961549"/>
            <a:ext cx="1874778" cy="1879228"/>
          </a:xfrm>
          <a:prstGeom prst="rect">
            <a:avLst/>
          </a:prstGeom>
          <a:noFill/>
          <a:ln>
            <a:noFill/>
          </a:ln>
        </p:spPr>
      </p:pic>
    </p:spTree>
    <p:extLst>
      <p:ext uri="{BB962C8B-B14F-4D97-AF65-F5344CB8AC3E}">
        <p14:creationId xmlns:p14="http://schemas.microsoft.com/office/powerpoint/2010/main" val="3008270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48A4B1BF-BCA4-488A-9CEF-2DD7DD3747F1}"/>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0E48DA23-A25A-496C-A6D0-500DCDAD608E}"/>
              </a:ext>
            </a:extLst>
          </p:cNvPr>
          <p:cNvSpPr>
            <a:spLocks noGrp="1"/>
          </p:cNvSpPr>
          <p:nvPr>
            <p:ph type="sldNum" sz="quarter" idx="12"/>
          </p:nvPr>
        </p:nvSpPr>
        <p:spPr/>
        <p:txBody>
          <a:bodyPr/>
          <a:lstStyle/>
          <a:p>
            <a:fld id="{815EBFAA-CE30-46F1-BE51-457160F6CB4F}" type="slidenum">
              <a:rPr lang="fr-FR" smtClean="0"/>
              <a:pPr/>
              <a:t>8</a:t>
            </a:fld>
            <a:endParaRPr lang="fr-FR"/>
          </a:p>
        </p:txBody>
      </p:sp>
      <p:sp>
        <p:nvSpPr>
          <p:cNvPr id="4" name="ZoneTexte 3">
            <a:extLst>
              <a:ext uri="{FF2B5EF4-FFF2-40B4-BE49-F238E27FC236}">
                <a16:creationId xmlns:a16="http://schemas.microsoft.com/office/drawing/2014/main" id="{C9A5D254-D491-4DC7-BFE6-DB8F5C63B381}"/>
              </a:ext>
            </a:extLst>
          </p:cNvPr>
          <p:cNvSpPr txBox="1"/>
          <p:nvPr/>
        </p:nvSpPr>
        <p:spPr>
          <a:xfrm>
            <a:off x="1316146" y="227100"/>
            <a:ext cx="9559732" cy="584775"/>
          </a:xfrm>
          <a:prstGeom prst="rect">
            <a:avLst/>
          </a:prstGeom>
          <a:noFill/>
        </p:spPr>
        <p:txBody>
          <a:bodyPr wrap="none" rtlCol="0">
            <a:spAutoFit/>
          </a:bodyPr>
          <a:lstStyle/>
          <a:p>
            <a:pPr algn="ctr"/>
            <a:r>
              <a:rPr lang="fr-FR" sz="3200" b="1" dirty="0">
                <a:solidFill>
                  <a:srgbClr val="0070C0"/>
                </a:solidFill>
              </a:rPr>
              <a:t>Préconisations visant à prévenir les EM-AR: Pourquoi  ?</a:t>
            </a:r>
          </a:p>
        </p:txBody>
      </p:sp>
      <p:sp>
        <p:nvSpPr>
          <p:cNvPr id="5" name="Google Shape;108;p4">
            <a:extLst>
              <a:ext uri="{FF2B5EF4-FFF2-40B4-BE49-F238E27FC236}">
                <a16:creationId xmlns:a16="http://schemas.microsoft.com/office/drawing/2014/main" id="{EBC7A680-843E-492A-9B5E-CFD2FBA90AC6}"/>
              </a:ext>
            </a:extLst>
          </p:cNvPr>
          <p:cNvSpPr txBox="1">
            <a:spLocks noGrp="1"/>
          </p:cNvSpPr>
          <p:nvPr>
            <p:ph type="ctrTitle"/>
          </p:nvPr>
        </p:nvSpPr>
        <p:spPr>
          <a:xfrm>
            <a:off x="1374711" y="1132311"/>
            <a:ext cx="9144000" cy="48188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800"/>
              <a:buFont typeface="Calibri"/>
              <a:buNone/>
            </a:pPr>
            <a:r>
              <a:rPr lang="en-US" sz="2400" b="1" i="0" u="none" dirty="0" err="1">
                <a:solidFill>
                  <a:schemeClr val="dk1"/>
                </a:solidFill>
                <a:latin typeface="+mn-lt"/>
                <a:ea typeface="Calibri"/>
                <a:cs typeface="Calibri"/>
                <a:sym typeface="Calibri"/>
              </a:rPr>
              <a:t>Facteurs</a:t>
            </a:r>
            <a:r>
              <a:rPr lang="en-US" sz="2400" b="1" i="0" u="none" dirty="0">
                <a:solidFill>
                  <a:schemeClr val="dk1"/>
                </a:solidFill>
                <a:latin typeface="+mn-lt"/>
                <a:ea typeface="Calibri"/>
                <a:cs typeface="Calibri"/>
                <a:sym typeface="Calibri"/>
              </a:rPr>
              <a:t> de </a:t>
            </a:r>
            <a:r>
              <a:rPr lang="en-US" sz="2400" b="1" i="0" u="none" dirty="0" err="1">
                <a:solidFill>
                  <a:schemeClr val="dk1"/>
                </a:solidFill>
                <a:latin typeface="+mn-lt"/>
                <a:ea typeface="Calibri"/>
                <a:cs typeface="Calibri"/>
                <a:sym typeface="Calibri"/>
              </a:rPr>
              <a:t>risque</a:t>
            </a:r>
            <a:r>
              <a:rPr lang="en-US" sz="2400" b="1" i="0" u="none" dirty="0">
                <a:solidFill>
                  <a:schemeClr val="dk1"/>
                </a:solidFill>
                <a:latin typeface="+mn-lt"/>
                <a:ea typeface="Calibri"/>
                <a:cs typeface="Calibri"/>
                <a:sym typeface="Calibri"/>
              </a:rPr>
              <a:t> </a:t>
            </a:r>
            <a:r>
              <a:rPr lang="en-US" sz="2400" b="1" i="0" u="none" dirty="0" err="1">
                <a:solidFill>
                  <a:schemeClr val="dk1"/>
                </a:solidFill>
                <a:latin typeface="+mn-lt"/>
                <a:ea typeface="Calibri"/>
                <a:cs typeface="Calibri"/>
                <a:sym typeface="Calibri"/>
              </a:rPr>
              <a:t>d’EM</a:t>
            </a:r>
            <a:r>
              <a:rPr lang="en-US" sz="2400" b="1" i="0" u="none" dirty="0">
                <a:solidFill>
                  <a:schemeClr val="dk1"/>
                </a:solidFill>
                <a:latin typeface="+mn-lt"/>
                <a:ea typeface="Calibri"/>
                <a:cs typeface="Calibri"/>
                <a:sym typeface="Calibri"/>
              </a:rPr>
              <a:t> </a:t>
            </a:r>
            <a:r>
              <a:rPr lang="en-US" sz="2400" b="1" i="0" u="none" dirty="0" err="1">
                <a:solidFill>
                  <a:schemeClr val="dk1"/>
                </a:solidFill>
                <a:latin typeface="+mn-lt"/>
                <a:ea typeface="Calibri"/>
                <a:cs typeface="Calibri"/>
                <a:sym typeface="Calibri"/>
              </a:rPr>
              <a:t>en</a:t>
            </a:r>
            <a:r>
              <a:rPr lang="en-US" sz="2400" b="1" i="0" u="none" dirty="0">
                <a:solidFill>
                  <a:schemeClr val="dk1"/>
                </a:solidFill>
                <a:latin typeface="+mn-lt"/>
                <a:ea typeface="Calibri"/>
                <a:cs typeface="Calibri"/>
                <a:sym typeface="Calibri"/>
              </a:rPr>
              <a:t> </a:t>
            </a:r>
            <a:r>
              <a:rPr lang="en-US" sz="2400" b="1" i="0" u="none" dirty="0" err="1">
                <a:solidFill>
                  <a:schemeClr val="dk1"/>
                </a:solidFill>
                <a:latin typeface="+mn-lt"/>
                <a:ea typeface="Calibri"/>
                <a:cs typeface="Calibri"/>
                <a:sym typeface="Calibri"/>
              </a:rPr>
              <a:t>période</a:t>
            </a:r>
            <a:r>
              <a:rPr lang="en-US" sz="2400" b="1" i="0" u="none" dirty="0">
                <a:solidFill>
                  <a:schemeClr val="dk1"/>
                </a:solidFill>
                <a:latin typeface="+mn-lt"/>
                <a:ea typeface="Calibri"/>
                <a:cs typeface="Calibri"/>
                <a:sym typeface="Calibri"/>
              </a:rPr>
              <a:t> </a:t>
            </a:r>
            <a:r>
              <a:rPr lang="fr-FR" sz="2400" b="1" i="0" u="none" dirty="0">
                <a:solidFill>
                  <a:schemeClr val="dk1"/>
                </a:solidFill>
                <a:latin typeface="+mn-lt"/>
                <a:ea typeface="Calibri"/>
                <a:cs typeface="Calibri"/>
                <a:sym typeface="Calibri"/>
              </a:rPr>
              <a:t>CRISE</a:t>
            </a:r>
            <a:endParaRPr sz="2400" b="1" dirty="0">
              <a:latin typeface="+mn-lt"/>
            </a:endParaRPr>
          </a:p>
        </p:txBody>
      </p:sp>
      <p:sp>
        <p:nvSpPr>
          <p:cNvPr id="9" name="Google Shape;100;p3">
            <a:extLst>
              <a:ext uri="{FF2B5EF4-FFF2-40B4-BE49-F238E27FC236}">
                <a16:creationId xmlns:a16="http://schemas.microsoft.com/office/drawing/2014/main" id="{7DE06120-4A70-4CF9-B2D6-6DD2F873D0E1}"/>
              </a:ext>
            </a:extLst>
          </p:cNvPr>
          <p:cNvSpPr/>
          <p:nvPr/>
        </p:nvSpPr>
        <p:spPr>
          <a:xfrm>
            <a:off x="3595345" y="2982235"/>
            <a:ext cx="4866059" cy="1534365"/>
          </a:xfrm>
          <a:prstGeom prst="rect">
            <a:avLst/>
          </a:prstGeom>
          <a:noFill/>
          <a:ln w="28575" cap="flat" cmpd="sng">
            <a:solidFill>
              <a:srgbClr val="2480BB"/>
            </a:solidFill>
            <a:prstDash val="solid"/>
            <a:round/>
            <a:headEnd type="none" w="sm" len="sm"/>
            <a:tailEnd type="none" w="sm" len="sm"/>
          </a:ln>
        </p:spPr>
        <p:txBody>
          <a:bodyPr spcFirstLastPara="1" wrap="square" lIns="91425" tIns="91425" rIns="91425" bIns="91425" anchor="ctr" anchorCtr="0">
            <a:noAutofit/>
          </a:bodyPr>
          <a:lstStyle/>
          <a:p>
            <a:pPr lvl="0" algn="ctr">
              <a:buClr>
                <a:schemeClr val="dk1"/>
              </a:buClr>
              <a:buSzPts val="3600"/>
            </a:pPr>
            <a:r>
              <a:rPr lang="fr-FR" sz="2000" b="1" dirty="0">
                <a:solidFill>
                  <a:schemeClr val="dk1"/>
                </a:solidFill>
                <a:ea typeface="Calibri"/>
                <a:cs typeface="Calibri"/>
                <a:sym typeface="Calibri"/>
              </a:rPr>
              <a:t>Focalisation sur les mesures barrières </a:t>
            </a:r>
          </a:p>
          <a:p>
            <a:pPr lvl="0" algn="ctr">
              <a:buClr>
                <a:schemeClr val="dk1"/>
              </a:buClr>
              <a:buSzPts val="3600"/>
            </a:pPr>
            <a:r>
              <a:rPr lang="fr-FR" sz="2000" b="1" dirty="0">
                <a:solidFill>
                  <a:schemeClr val="dk1"/>
                </a:solidFill>
                <a:ea typeface="Arial"/>
                <a:cs typeface="Calibri"/>
                <a:sym typeface="Calibri"/>
              </a:rPr>
              <a:t>mettant en seconde ligne l’attention sur le respect prévention EM </a:t>
            </a:r>
            <a:endParaRPr lang="fr-FR" sz="2000" b="1" dirty="0">
              <a:solidFill>
                <a:srgbClr val="000000"/>
              </a:solidFill>
              <a:ea typeface="Arial"/>
              <a:cs typeface="Arial"/>
              <a:sym typeface="Arial"/>
            </a:endParaRPr>
          </a:p>
        </p:txBody>
      </p:sp>
      <p:pic>
        <p:nvPicPr>
          <p:cNvPr id="10" name="Google Shape;101;p3">
            <a:extLst>
              <a:ext uri="{FF2B5EF4-FFF2-40B4-BE49-F238E27FC236}">
                <a16:creationId xmlns:a16="http://schemas.microsoft.com/office/drawing/2014/main" id="{9803AF62-6BC9-431B-8376-858A70A7F807}"/>
              </a:ext>
            </a:extLst>
          </p:cNvPr>
          <p:cNvPicPr preferRelativeResize="0"/>
          <p:nvPr/>
        </p:nvPicPr>
        <p:blipFill>
          <a:blip r:embed="rId2">
            <a:alphaModFix/>
          </a:blip>
          <a:stretch>
            <a:fillRect/>
          </a:stretch>
        </p:blipFill>
        <p:spPr>
          <a:xfrm>
            <a:off x="1707501" y="1705630"/>
            <a:ext cx="2205052" cy="2008649"/>
          </a:xfrm>
          <a:prstGeom prst="rect">
            <a:avLst/>
          </a:prstGeom>
          <a:noFill/>
          <a:ln>
            <a:noFill/>
          </a:ln>
        </p:spPr>
      </p:pic>
      <p:pic>
        <p:nvPicPr>
          <p:cNvPr id="11" name="Google Shape;102;p3">
            <a:extLst>
              <a:ext uri="{FF2B5EF4-FFF2-40B4-BE49-F238E27FC236}">
                <a16:creationId xmlns:a16="http://schemas.microsoft.com/office/drawing/2014/main" id="{F50977A0-1235-4ED3-A6C0-98539773A4E5}"/>
              </a:ext>
            </a:extLst>
          </p:cNvPr>
          <p:cNvPicPr preferRelativeResize="0"/>
          <p:nvPr/>
        </p:nvPicPr>
        <p:blipFill>
          <a:blip r:embed="rId3">
            <a:alphaModFix/>
          </a:blip>
          <a:stretch>
            <a:fillRect/>
          </a:stretch>
        </p:blipFill>
        <p:spPr>
          <a:xfrm>
            <a:off x="8176025" y="4087480"/>
            <a:ext cx="1890290" cy="1788524"/>
          </a:xfrm>
          <a:prstGeom prst="rect">
            <a:avLst/>
          </a:prstGeom>
          <a:noFill/>
          <a:ln>
            <a:noFill/>
          </a:ln>
        </p:spPr>
      </p:pic>
    </p:spTree>
    <p:extLst>
      <p:ext uri="{BB962C8B-B14F-4D97-AF65-F5344CB8AC3E}">
        <p14:creationId xmlns:p14="http://schemas.microsoft.com/office/powerpoint/2010/main" val="4243943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FBBDB59-E07A-40A7-9A38-A17EBA5E8B9C}"/>
              </a:ext>
            </a:extLst>
          </p:cNvPr>
          <p:cNvSpPr>
            <a:spLocks noGrp="1"/>
          </p:cNvSpPr>
          <p:nvPr>
            <p:ph type="ftr" sz="quarter" idx="11"/>
          </p:nvPr>
        </p:nvSpPr>
        <p:spPr/>
        <p:txBody>
          <a:bodyPr/>
          <a:lstStyle/>
          <a:p>
            <a:r>
              <a:rPr lang="en-US">
                <a:solidFill>
                  <a:schemeClr val="dk1"/>
                </a:solidFill>
                <a:ea typeface="Calibri"/>
                <a:cs typeface="Calibri"/>
                <a:sym typeface="Calibri"/>
              </a:rPr>
              <a:t>Prévention des erreurs médicamenteuses en anesthésie et en reanimation </a:t>
            </a:r>
            <a:br>
              <a:rPr lang="en-US">
                <a:solidFill>
                  <a:schemeClr val="dk1"/>
                </a:solidFill>
                <a:ea typeface="Calibri"/>
                <a:cs typeface="Calibri"/>
                <a:sym typeface="Calibri"/>
              </a:rPr>
            </a:br>
            <a:r>
              <a:rPr lang="en-US">
                <a:solidFill>
                  <a:schemeClr val="dk1"/>
                </a:solidFill>
                <a:ea typeface="Calibri"/>
                <a:cs typeface="Calibri"/>
                <a:sym typeface="Calibri"/>
              </a:rPr>
              <a:t>en période de crise sanitaire aigüe; Version Mai 2020</a:t>
            </a:r>
            <a:endParaRPr lang="fr-FR" dirty="0"/>
          </a:p>
        </p:txBody>
      </p:sp>
      <p:sp>
        <p:nvSpPr>
          <p:cNvPr id="3" name="Espace réservé du numéro de diapositive 2">
            <a:extLst>
              <a:ext uri="{FF2B5EF4-FFF2-40B4-BE49-F238E27FC236}">
                <a16:creationId xmlns:a16="http://schemas.microsoft.com/office/drawing/2014/main" id="{1305D9C3-2F1E-429D-A508-B5840C1F0EDB}"/>
              </a:ext>
            </a:extLst>
          </p:cNvPr>
          <p:cNvSpPr>
            <a:spLocks noGrp="1"/>
          </p:cNvSpPr>
          <p:nvPr>
            <p:ph type="sldNum" sz="quarter" idx="12"/>
          </p:nvPr>
        </p:nvSpPr>
        <p:spPr/>
        <p:txBody>
          <a:bodyPr/>
          <a:lstStyle/>
          <a:p>
            <a:fld id="{815EBFAA-CE30-46F1-BE51-457160F6CB4F}" type="slidenum">
              <a:rPr lang="fr-FR" smtClean="0"/>
              <a:pPr/>
              <a:t>9</a:t>
            </a:fld>
            <a:endParaRPr lang="fr-FR"/>
          </a:p>
        </p:txBody>
      </p:sp>
      <p:sp>
        <p:nvSpPr>
          <p:cNvPr id="5" name="ZoneTexte 4">
            <a:extLst>
              <a:ext uri="{FF2B5EF4-FFF2-40B4-BE49-F238E27FC236}">
                <a16:creationId xmlns:a16="http://schemas.microsoft.com/office/drawing/2014/main" id="{5A5E7B00-A23F-4602-8696-A33BBD0477D8}"/>
              </a:ext>
            </a:extLst>
          </p:cNvPr>
          <p:cNvSpPr txBox="1"/>
          <p:nvPr/>
        </p:nvSpPr>
        <p:spPr>
          <a:xfrm>
            <a:off x="1377765" y="227100"/>
            <a:ext cx="9436494" cy="584775"/>
          </a:xfrm>
          <a:prstGeom prst="rect">
            <a:avLst/>
          </a:prstGeom>
          <a:noFill/>
        </p:spPr>
        <p:txBody>
          <a:bodyPr wrap="none" rtlCol="0">
            <a:spAutoFit/>
          </a:bodyPr>
          <a:lstStyle/>
          <a:p>
            <a:pPr algn="ctr"/>
            <a:r>
              <a:rPr lang="fr-FR" sz="3200" b="1" dirty="0">
                <a:solidFill>
                  <a:srgbClr val="0070C0"/>
                </a:solidFill>
              </a:rPr>
              <a:t>Préconisations visant à prévenir les EM-AR: Pour qui  ?</a:t>
            </a:r>
          </a:p>
        </p:txBody>
      </p:sp>
      <p:sp>
        <p:nvSpPr>
          <p:cNvPr id="7" name="Rectangle 6">
            <a:extLst>
              <a:ext uri="{FF2B5EF4-FFF2-40B4-BE49-F238E27FC236}">
                <a16:creationId xmlns:a16="http://schemas.microsoft.com/office/drawing/2014/main" id="{C06E6F31-6B50-473F-BB9C-9319E4254BAF}"/>
              </a:ext>
            </a:extLst>
          </p:cNvPr>
          <p:cNvSpPr/>
          <p:nvPr/>
        </p:nvSpPr>
        <p:spPr>
          <a:xfrm>
            <a:off x="805543" y="1535089"/>
            <a:ext cx="10580913" cy="3787575"/>
          </a:xfrm>
          <a:prstGeom prst="rect">
            <a:avLst/>
          </a:prstGeom>
        </p:spPr>
        <p:txBody>
          <a:bodyPr wrap="square">
            <a:spAutoFit/>
          </a:bodyPr>
          <a:lstStyle/>
          <a:p>
            <a:pPr algn="just">
              <a:lnSpc>
                <a:spcPct val="115000"/>
              </a:lnSpc>
              <a:spcAft>
                <a:spcPts val="0"/>
              </a:spcAft>
            </a:pPr>
            <a:r>
              <a:rPr lang="fr-FR" b="1" dirty="0">
                <a:latin typeface="Calibri" panose="020F0502020204030204" pitchFamily="34" charset="0"/>
                <a:ea typeface="Calibri" panose="020F0502020204030204" pitchFamily="34" charset="0"/>
                <a:cs typeface="Calibri" panose="020F0502020204030204" pitchFamily="34" charset="0"/>
              </a:rPr>
              <a:t>Les préconisations visant la Prévention des erreurs médicamenteuses</a:t>
            </a:r>
            <a:r>
              <a:rPr lang="fr-FR" sz="1000" dirty="0">
                <a:latin typeface="Calibri" panose="020F0502020204030204" pitchFamily="34" charset="0"/>
                <a:ea typeface="Calibri" panose="020F0502020204030204" pitchFamily="34" charset="0"/>
                <a:cs typeface="Times New Roman" panose="02020603050405020304" pitchFamily="18" charset="0"/>
              </a:rPr>
              <a:t> </a:t>
            </a:r>
            <a:r>
              <a:rPr lang="fr-FR" b="1" dirty="0">
                <a:latin typeface="Calibri" panose="020F0502020204030204" pitchFamily="34" charset="0"/>
                <a:ea typeface="Calibri" panose="020F0502020204030204" pitchFamily="34" charset="0"/>
                <a:cs typeface="Calibri" panose="020F0502020204030204" pitchFamily="34" charset="0"/>
              </a:rPr>
              <a:t>en anesthésie et en réanimation en période de crise sanitaire aigüe sont à destination de l’ensemble des acteurs concernés par ce processus de prise en charge médicamenteuse (PECM) très transversal.</a:t>
            </a:r>
          </a:p>
          <a:p>
            <a:pPr algn="just">
              <a:lnSpc>
                <a:spcPct val="115000"/>
              </a:lnSpc>
              <a:spcAft>
                <a:spcPts val="0"/>
              </a:spcAft>
            </a:pPr>
            <a:endParaRPr lang="fr-FR" b="1"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endParaRPr lang="fr-FR" sz="1000" b="1"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50000"/>
              </a:lnSpc>
              <a:spcAft>
                <a:spcPts val="0"/>
              </a:spcAft>
              <a:buFont typeface="Arial" panose="020B0604020202020204" pitchFamily="34" charset="0"/>
              <a:buChar char="•"/>
            </a:pPr>
            <a:r>
              <a:rPr lang="fr-FR" b="1" dirty="0">
                <a:solidFill>
                  <a:srgbClr val="0070C0"/>
                </a:solidFill>
                <a:latin typeface="Calibri" panose="020F0502020204030204" pitchFamily="34" charset="0"/>
                <a:ea typeface="Calibri" panose="020F0502020204030204" pitchFamily="34" charset="0"/>
                <a:cs typeface="Calibri" panose="020F0502020204030204" pitchFamily="34" charset="0"/>
              </a:rPr>
              <a:t>Les professionnels de santé</a:t>
            </a:r>
            <a:r>
              <a:rPr lang="fr-FR" b="1" dirty="0">
                <a:latin typeface="Calibri" panose="020F0502020204030204" pitchFamily="34" charset="0"/>
                <a:ea typeface="Calibri" panose="020F0502020204030204" pitchFamily="34" charset="0"/>
                <a:cs typeface="Calibri" panose="020F0502020204030204" pitchFamily="34" charset="0"/>
              </a:rPr>
              <a:t>: Médecins anesthésistes et réanimateurs, IADE, IBODE, équipes pharmaceutiques (pharmaciens, préparateurs en pharmacie ), pour une application sur le terrain</a:t>
            </a:r>
          </a:p>
          <a:p>
            <a:pPr marL="285750" indent="-285750" algn="just">
              <a:lnSpc>
                <a:spcPct val="150000"/>
              </a:lnSpc>
              <a:spcAft>
                <a:spcPts val="0"/>
              </a:spcAft>
              <a:buFont typeface="Arial" panose="020B0604020202020204" pitchFamily="34" charset="0"/>
              <a:buChar char="•"/>
            </a:pPr>
            <a:r>
              <a:rPr lang="fr-FR" b="1" dirty="0">
                <a:solidFill>
                  <a:srgbClr val="0070C0"/>
                </a:solidFill>
                <a:latin typeface="Calibri" panose="020F0502020204030204" pitchFamily="34" charset="0"/>
                <a:ea typeface="Calibri" panose="020F0502020204030204" pitchFamily="34" charset="0"/>
                <a:cs typeface="Calibri" panose="020F0502020204030204" pitchFamily="34" charset="0"/>
              </a:rPr>
              <a:t>Les responsables de secteurs </a:t>
            </a:r>
            <a:r>
              <a:rPr lang="fr-FR" b="1" dirty="0">
                <a:latin typeface="Calibri" panose="020F0502020204030204" pitchFamily="34" charset="0"/>
                <a:ea typeface="Calibri" panose="020F0502020204030204" pitchFamily="34" charset="0"/>
                <a:cs typeface="Calibri" panose="020F0502020204030204" pitchFamily="34" charset="0"/>
              </a:rPr>
              <a:t>médicaux, chirurgicaux et pharmaceutiques, pour le volet organisationnel</a:t>
            </a:r>
          </a:p>
          <a:p>
            <a:pPr marL="285750" indent="-285750" algn="just">
              <a:lnSpc>
                <a:spcPct val="150000"/>
              </a:lnSpc>
              <a:spcAft>
                <a:spcPts val="0"/>
              </a:spcAft>
              <a:buFont typeface="Arial" panose="020B0604020202020204" pitchFamily="34" charset="0"/>
              <a:buChar char="•"/>
            </a:pPr>
            <a:r>
              <a:rPr lang="fr-FR" b="1" dirty="0">
                <a:solidFill>
                  <a:srgbClr val="0070C0"/>
                </a:solidFill>
                <a:latin typeface="Calibri" panose="020F0502020204030204" pitchFamily="34" charset="0"/>
                <a:ea typeface="Calibri" panose="020F0502020204030204" pitchFamily="34" charset="0"/>
                <a:cs typeface="Calibri" panose="020F0502020204030204" pitchFamily="34" charset="0"/>
              </a:rPr>
              <a:t>Les gestionnaires de risques</a:t>
            </a:r>
            <a:r>
              <a:rPr lang="fr-FR" b="1" dirty="0">
                <a:latin typeface="Calibri" panose="020F0502020204030204" pitchFamily="34" charset="0"/>
                <a:ea typeface="Calibri" panose="020F0502020204030204" pitchFamily="34" charset="0"/>
                <a:cs typeface="Calibri" panose="020F0502020204030204" pitchFamily="34" charset="0"/>
              </a:rPr>
              <a:t>, avec une vision globale</a:t>
            </a:r>
          </a:p>
          <a:p>
            <a:pPr marL="285750" indent="-285750" algn="just">
              <a:lnSpc>
                <a:spcPct val="150000"/>
              </a:lnSpc>
              <a:spcAft>
                <a:spcPts val="0"/>
              </a:spcAft>
              <a:buFont typeface="Arial" panose="020B0604020202020204" pitchFamily="34" charset="0"/>
              <a:buChar char="•"/>
            </a:pPr>
            <a:r>
              <a:rPr lang="fr-FR" b="1" dirty="0">
                <a:solidFill>
                  <a:srgbClr val="0070C0"/>
                </a:solidFill>
                <a:latin typeface="Calibri" panose="020F0502020204030204" pitchFamily="34" charset="0"/>
                <a:ea typeface="Calibri" panose="020F0502020204030204" pitchFamily="34" charset="0"/>
                <a:cs typeface="Calibri" panose="020F0502020204030204" pitchFamily="34" charset="0"/>
              </a:rPr>
              <a:t>Les directions</a:t>
            </a:r>
            <a:r>
              <a:rPr lang="fr-FR" b="1" dirty="0">
                <a:latin typeface="Calibri" panose="020F0502020204030204" pitchFamily="34" charset="0"/>
                <a:ea typeface="Calibri" panose="020F0502020204030204" pitchFamily="34" charset="0"/>
                <a:cs typeface="Calibri" panose="020F0502020204030204" pitchFamily="34" charset="0"/>
              </a:rPr>
              <a:t>, sur l’aspect décisionnel</a:t>
            </a:r>
          </a:p>
          <a:p>
            <a:pPr algn="just">
              <a:lnSpc>
                <a:spcPct val="115000"/>
              </a:lnSpc>
              <a:spcAft>
                <a:spcPts val="0"/>
              </a:spcAft>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499249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4079</Words>
  <Application>Microsoft Office PowerPoint</Application>
  <PresentationFormat>Grand écran</PresentationFormat>
  <Paragraphs>427</Paragraphs>
  <Slides>57</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57</vt:i4>
      </vt:variant>
    </vt:vector>
  </HeadingPairs>
  <TitlesOfParts>
    <vt:vector size="63" baseType="lpstr">
      <vt:lpstr>Arial</vt:lpstr>
      <vt:lpstr>Calibri</vt:lpstr>
      <vt:lpstr>Calibri Light</vt:lpstr>
      <vt:lpstr>Comic Sans MS</vt:lpstr>
      <vt:lpstr>Rockwell</vt:lpstr>
      <vt:lpstr>Thème Office</vt:lpstr>
      <vt:lpstr>Présentation PowerPoint</vt:lpstr>
      <vt:lpstr>Présentation PowerPoint</vt:lpstr>
      <vt:lpstr>Présentation PowerPoint</vt:lpstr>
      <vt:lpstr>Présentation PowerPoint</vt:lpstr>
      <vt:lpstr>Facteurs de risque d’EM en période CRISE</vt:lpstr>
      <vt:lpstr>Facteurs de risque d’EM en période CRISE</vt:lpstr>
      <vt:lpstr>Facteurs de risque d’EM en période CRISE</vt:lpstr>
      <vt:lpstr>Facteurs de risque d’EM en période CRISE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Rémy</dc:creator>
  <cp:lastModifiedBy>Rémy</cp:lastModifiedBy>
  <cp:revision>14</cp:revision>
  <dcterms:created xsi:type="dcterms:W3CDTF">2020-05-28T13:30:08Z</dcterms:created>
  <dcterms:modified xsi:type="dcterms:W3CDTF">2020-06-10T05:45:28Z</dcterms:modified>
</cp:coreProperties>
</file>